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Tahoma" charset="1" panose="020B0604030504040204"/>
      <p:regular r:id="rId23"/>
    </p:embeddedFont>
    <p:embeddedFont>
      <p:font typeface="Tahoma Bold" charset="1" panose="020B0804030504040204"/>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svg>
</file>

<file path=ppt/media/image4.png>
</file>

<file path=ppt/media/image5.svg>
</file>

<file path=ppt/media/image6.png>
</file>

<file path=ppt/media/image7.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3174455" y="2876424"/>
            <a:ext cx="11939090" cy="4842107"/>
          </a:xfrm>
          <a:prstGeom prst="rect">
            <a:avLst/>
          </a:prstGeom>
        </p:spPr>
        <p:txBody>
          <a:bodyPr anchor="t" rtlCol="false" tIns="0" lIns="0" bIns="0" rIns="0">
            <a:spAutoFit/>
          </a:bodyPr>
          <a:lstStyle/>
          <a:p>
            <a:pPr algn="ctr">
              <a:lnSpc>
                <a:spcPts val="7025"/>
              </a:lnSpc>
            </a:pPr>
            <a:r>
              <a:rPr lang="en-US" sz="5903" spc="956">
                <a:solidFill>
                  <a:srgbClr val="023276"/>
                </a:solidFill>
                <a:latin typeface="Tahoma"/>
                <a:ea typeface="Tahoma"/>
                <a:cs typeface="Tahoma"/>
                <a:sym typeface="Tahoma"/>
              </a:rPr>
              <a:t>Determining the Limiting Reactant and Calculating Product Amounts</a:t>
            </a:r>
          </a:p>
          <a:p>
            <a:pPr algn="ctr">
              <a:lnSpc>
                <a:spcPts val="17209"/>
              </a:lnSpc>
            </a:pPr>
          </a:p>
        </p:txBody>
      </p:sp>
      <p:sp>
        <p:nvSpPr>
          <p:cNvPr name="Freeform 4" id="4"/>
          <p:cNvSpPr/>
          <p:nvPr/>
        </p:nvSpPr>
        <p:spPr>
          <a:xfrm flipH="false" flipV="false" rot="712252">
            <a:off x="-559453" y="-1050731"/>
            <a:ext cx="5357447" cy="6350422"/>
          </a:xfrm>
          <a:custGeom>
            <a:avLst/>
            <a:gdLst/>
            <a:ahLst/>
            <a:cxnLst/>
            <a:rect r="r" b="b" t="t" l="l"/>
            <a:pathLst>
              <a:path h="6350422" w="5357447">
                <a:moveTo>
                  <a:pt x="0" y="0"/>
                </a:moveTo>
                <a:lnTo>
                  <a:pt x="5357447" y="0"/>
                </a:lnTo>
                <a:lnTo>
                  <a:pt x="5357447" y="6350422"/>
                </a:lnTo>
                <a:lnTo>
                  <a:pt x="0" y="63504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2511096">
            <a:off x="13868097" y="470440"/>
            <a:ext cx="2967040" cy="2406000"/>
          </a:xfrm>
          <a:custGeom>
            <a:avLst/>
            <a:gdLst/>
            <a:ahLst/>
            <a:cxnLst/>
            <a:rect r="r" b="b" t="t" l="l"/>
            <a:pathLst>
              <a:path h="2406000" w="2967040">
                <a:moveTo>
                  <a:pt x="0" y="0"/>
                </a:moveTo>
                <a:lnTo>
                  <a:pt x="2967040" y="0"/>
                </a:lnTo>
                <a:lnTo>
                  <a:pt x="2967040" y="2405999"/>
                </a:lnTo>
                <a:lnTo>
                  <a:pt x="0" y="240599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2511096">
            <a:off x="1383935" y="7198105"/>
            <a:ext cx="2967040" cy="2406000"/>
          </a:xfrm>
          <a:custGeom>
            <a:avLst/>
            <a:gdLst/>
            <a:ahLst/>
            <a:cxnLst/>
            <a:rect r="r" b="b" t="t" l="l"/>
            <a:pathLst>
              <a:path h="2406000" w="2967040">
                <a:moveTo>
                  <a:pt x="0" y="0"/>
                </a:moveTo>
                <a:lnTo>
                  <a:pt x="2967040" y="0"/>
                </a:lnTo>
                <a:lnTo>
                  <a:pt x="2967040" y="2406000"/>
                </a:lnTo>
                <a:lnTo>
                  <a:pt x="0" y="24060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712252">
            <a:off x="13604255" y="5089644"/>
            <a:ext cx="5357447" cy="6350422"/>
          </a:xfrm>
          <a:custGeom>
            <a:avLst/>
            <a:gdLst/>
            <a:ahLst/>
            <a:cxnLst/>
            <a:rect r="r" b="b" t="t" l="l"/>
            <a:pathLst>
              <a:path h="6350422" w="5357447">
                <a:moveTo>
                  <a:pt x="0" y="0"/>
                </a:moveTo>
                <a:lnTo>
                  <a:pt x="5357447" y="0"/>
                </a:lnTo>
                <a:lnTo>
                  <a:pt x="5357447" y="6350422"/>
                </a:lnTo>
                <a:lnTo>
                  <a:pt x="0" y="63504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640344" y="144191"/>
            <a:ext cx="13007312" cy="16069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Steps to Identify Limiting Reactant</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616735">
            <a:off x="-5442676" y="8662822"/>
            <a:ext cx="6554414" cy="5970475"/>
          </a:xfrm>
          <a:custGeom>
            <a:avLst/>
            <a:gdLst/>
            <a:ahLst/>
            <a:cxnLst/>
            <a:rect r="r" b="b" t="t" l="l"/>
            <a:pathLst>
              <a:path h="5970475" w="6554414">
                <a:moveTo>
                  <a:pt x="0" y="0"/>
                </a:moveTo>
                <a:lnTo>
                  <a:pt x="6554414" y="0"/>
                </a:lnTo>
                <a:lnTo>
                  <a:pt x="6554414" y="5970475"/>
                </a:lnTo>
                <a:lnTo>
                  <a:pt x="0" y="59704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2565586" y="2129252"/>
            <a:ext cx="13866507" cy="7564891"/>
          </a:xfrm>
          <a:prstGeom prst="rect">
            <a:avLst/>
          </a:prstGeom>
        </p:spPr>
        <p:txBody>
          <a:bodyPr anchor="t" rtlCol="false" tIns="0" lIns="0" bIns="0" rIns="0">
            <a:spAutoFit/>
          </a:bodyPr>
          <a:lstStyle/>
          <a:p>
            <a:pPr algn="just">
              <a:lnSpc>
                <a:spcPts val="2029"/>
              </a:lnSpc>
            </a:pPr>
            <a:r>
              <a:rPr lang="en-US" sz="4059" b="true">
                <a:solidFill>
                  <a:srgbClr val="023276"/>
                </a:solidFill>
                <a:latin typeface="Tahoma Bold"/>
                <a:ea typeface="Tahoma Bold"/>
                <a:cs typeface="Tahoma Bold"/>
                <a:sym typeface="Tahoma Bold"/>
              </a:rPr>
              <a:t>Step 2. Use Mole Ratios</a:t>
            </a:r>
          </a:p>
          <a:p>
            <a:pPr algn="just">
              <a:lnSpc>
                <a:spcPts val="4830"/>
              </a:lnSpc>
            </a:pPr>
          </a:p>
          <a:p>
            <a:pPr algn="just">
              <a:lnSpc>
                <a:spcPts val="4830"/>
              </a:lnSpc>
            </a:pPr>
            <a:r>
              <a:rPr lang="en-US" sz="4059">
                <a:solidFill>
                  <a:srgbClr val="023276"/>
                </a:solidFill>
                <a:latin typeface="Tahoma"/>
                <a:ea typeface="Tahoma"/>
                <a:cs typeface="Tahoma"/>
                <a:sym typeface="Tahoma"/>
              </a:rPr>
              <a:t>After converting reactants to moles, use the mole ratios from the balanced chemical equation to see how much product each reactant can produce.</a:t>
            </a:r>
          </a:p>
          <a:p>
            <a:pPr algn="just">
              <a:lnSpc>
                <a:spcPts val="4830"/>
              </a:lnSpc>
            </a:pPr>
            <a:r>
              <a:rPr lang="en-US" sz="4059" b="true">
                <a:solidFill>
                  <a:srgbClr val="023276"/>
                </a:solidFill>
                <a:latin typeface="Tahoma Bold"/>
                <a:ea typeface="Tahoma Bold"/>
                <a:cs typeface="Tahoma Bold"/>
                <a:sym typeface="Tahoma Bold"/>
              </a:rPr>
              <a:t>Example: </a:t>
            </a:r>
          </a:p>
          <a:p>
            <a:pPr algn="just">
              <a:lnSpc>
                <a:spcPts val="4830"/>
              </a:lnSpc>
            </a:pPr>
            <a:r>
              <a:rPr lang="en-US" sz="4059">
                <a:solidFill>
                  <a:srgbClr val="023276"/>
                </a:solidFill>
                <a:latin typeface="Tahoma"/>
                <a:ea typeface="Tahoma"/>
                <a:cs typeface="Tahoma"/>
                <a:sym typeface="Tahoma"/>
              </a:rPr>
              <a:t>For the reaction</a:t>
            </a:r>
          </a:p>
          <a:p>
            <a:pPr algn="just">
              <a:lnSpc>
                <a:spcPts val="4830"/>
              </a:lnSpc>
            </a:pPr>
            <a:r>
              <a:rPr lang="en-US" sz="4059">
                <a:solidFill>
                  <a:srgbClr val="023276"/>
                </a:solidFill>
                <a:latin typeface="Tahoma"/>
                <a:ea typeface="Tahoma"/>
                <a:cs typeface="Tahoma"/>
                <a:sym typeface="Tahoma"/>
              </a:rPr>
              <a:t>                           </a:t>
            </a:r>
            <a:r>
              <a:rPr lang="en-US" sz="4059" b="true">
                <a:solidFill>
                  <a:srgbClr val="023276"/>
                </a:solidFill>
                <a:latin typeface="Tahoma Bold"/>
                <a:ea typeface="Tahoma Bold"/>
                <a:cs typeface="Tahoma Bold"/>
                <a:sym typeface="Tahoma Bold"/>
              </a:rPr>
              <a:t>2H2​+O2​→2H2​O</a:t>
            </a:r>
          </a:p>
          <a:p>
            <a:pPr algn="just" marL="684706" indent="-342353" lvl="1">
              <a:lnSpc>
                <a:spcPts val="3773"/>
              </a:lnSpc>
              <a:buFont typeface="Arial"/>
              <a:buChar char="•"/>
            </a:pPr>
            <a:r>
              <a:rPr lang="en-US" sz="3171">
                <a:solidFill>
                  <a:srgbClr val="023276"/>
                </a:solidFill>
                <a:latin typeface="Tahoma"/>
                <a:ea typeface="Tahoma"/>
                <a:cs typeface="Tahoma"/>
                <a:sym typeface="Tahoma"/>
              </a:rPr>
              <a:t>5 moles of H₂ can produce 5 moles of H₂O (using the ratio 2:2).</a:t>
            </a:r>
          </a:p>
          <a:p>
            <a:pPr algn="just" marL="684706" indent="-342353" lvl="1">
              <a:lnSpc>
                <a:spcPts val="3773"/>
              </a:lnSpc>
              <a:buFont typeface="Arial"/>
              <a:buChar char="•"/>
            </a:pPr>
            <a:r>
              <a:rPr lang="en-US" sz="3171">
                <a:solidFill>
                  <a:srgbClr val="023276"/>
                </a:solidFill>
                <a:latin typeface="Tahoma"/>
                <a:ea typeface="Tahoma"/>
                <a:cs typeface="Tahoma"/>
                <a:sym typeface="Tahoma"/>
              </a:rPr>
              <a:t>3 moles of O₂ can produce 6 moles of H₂O (using the ratio 1:2).</a:t>
            </a:r>
          </a:p>
          <a:p>
            <a:pPr algn="just">
              <a:lnSpc>
                <a:spcPts val="3773"/>
              </a:lnSpc>
            </a:pPr>
            <a:r>
              <a:rPr lang="en-US" sz="3171">
                <a:solidFill>
                  <a:srgbClr val="023276"/>
                </a:solidFill>
                <a:latin typeface="Tahoma"/>
                <a:ea typeface="Tahoma"/>
                <a:cs typeface="Tahoma"/>
                <a:sym typeface="Tahoma"/>
              </a:rPr>
              <a:t>Comparing these shows which reactant produces less product that’s the limiting reactant.</a:t>
            </a:r>
          </a:p>
          <a:p>
            <a:pPr algn="just">
              <a:lnSpc>
                <a:spcPts val="4830"/>
              </a:lnSpc>
            </a:pPr>
          </a:p>
          <a:p>
            <a:pPr algn="just">
              <a:lnSpc>
                <a:spcPts val="483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640344" y="144191"/>
            <a:ext cx="13007312" cy="16069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Steps to Identify Limiting Reactant</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616735">
            <a:off x="-5442676" y="8662822"/>
            <a:ext cx="6554414" cy="5970475"/>
          </a:xfrm>
          <a:custGeom>
            <a:avLst/>
            <a:gdLst/>
            <a:ahLst/>
            <a:cxnLst/>
            <a:rect r="r" b="b" t="t" l="l"/>
            <a:pathLst>
              <a:path h="5970475" w="6554414">
                <a:moveTo>
                  <a:pt x="0" y="0"/>
                </a:moveTo>
                <a:lnTo>
                  <a:pt x="6554414" y="0"/>
                </a:lnTo>
                <a:lnTo>
                  <a:pt x="6554414" y="5970475"/>
                </a:lnTo>
                <a:lnTo>
                  <a:pt x="0" y="59704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2565586" y="2129252"/>
            <a:ext cx="13957885" cy="8767033"/>
          </a:xfrm>
          <a:prstGeom prst="rect">
            <a:avLst/>
          </a:prstGeom>
        </p:spPr>
        <p:txBody>
          <a:bodyPr anchor="t" rtlCol="false" tIns="0" lIns="0" bIns="0" rIns="0">
            <a:spAutoFit/>
          </a:bodyPr>
          <a:lstStyle/>
          <a:p>
            <a:pPr algn="just">
              <a:lnSpc>
                <a:spcPts val="2043"/>
              </a:lnSpc>
            </a:pPr>
            <a:r>
              <a:rPr lang="en-US" sz="4086" b="true">
                <a:solidFill>
                  <a:srgbClr val="023276"/>
                </a:solidFill>
                <a:latin typeface="Tahoma Bold"/>
                <a:ea typeface="Tahoma Bold"/>
                <a:cs typeface="Tahoma Bold"/>
                <a:sym typeface="Tahoma Bold"/>
              </a:rPr>
              <a:t>Step 3: Determine Limiting Reactant</a:t>
            </a:r>
          </a:p>
          <a:p>
            <a:pPr algn="just">
              <a:lnSpc>
                <a:spcPts val="4862"/>
              </a:lnSpc>
            </a:pPr>
          </a:p>
          <a:p>
            <a:pPr algn="just">
              <a:lnSpc>
                <a:spcPts val="4862"/>
              </a:lnSpc>
            </a:pPr>
            <a:r>
              <a:rPr lang="en-US" sz="4086">
                <a:solidFill>
                  <a:srgbClr val="023276"/>
                </a:solidFill>
                <a:latin typeface="Tahoma"/>
                <a:ea typeface="Tahoma"/>
                <a:cs typeface="Tahoma"/>
                <a:sym typeface="Tahoma"/>
              </a:rPr>
              <a:t>After calculating how much product each reactant can form, the limiting reactant is the one that produces the smallest amount of product.</a:t>
            </a:r>
          </a:p>
          <a:p>
            <a:pPr algn="just">
              <a:lnSpc>
                <a:spcPts val="4862"/>
              </a:lnSpc>
            </a:pPr>
            <a:r>
              <a:rPr lang="en-US" sz="4086" b="true">
                <a:solidFill>
                  <a:srgbClr val="023276"/>
                </a:solidFill>
                <a:latin typeface="Tahoma Bold"/>
                <a:ea typeface="Tahoma Bold"/>
                <a:cs typeface="Tahoma Bold"/>
                <a:sym typeface="Tahoma Bold"/>
              </a:rPr>
              <a:t>Example: </a:t>
            </a:r>
          </a:p>
          <a:p>
            <a:pPr algn="just">
              <a:lnSpc>
                <a:spcPts val="4862"/>
              </a:lnSpc>
            </a:pPr>
            <a:r>
              <a:rPr lang="en-US" sz="4086">
                <a:solidFill>
                  <a:srgbClr val="023276"/>
                </a:solidFill>
                <a:latin typeface="Tahoma"/>
                <a:ea typeface="Tahoma"/>
                <a:cs typeface="Tahoma"/>
                <a:sym typeface="Tahoma"/>
              </a:rPr>
              <a:t>From the reaction</a:t>
            </a:r>
          </a:p>
          <a:p>
            <a:pPr algn="just">
              <a:lnSpc>
                <a:spcPts val="4862"/>
              </a:lnSpc>
            </a:pPr>
            <a:r>
              <a:rPr lang="en-US" sz="4086">
                <a:solidFill>
                  <a:srgbClr val="023276"/>
                </a:solidFill>
                <a:latin typeface="Tahoma"/>
                <a:ea typeface="Tahoma"/>
                <a:cs typeface="Tahoma"/>
                <a:sym typeface="Tahoma"/>
              </a:rPr>
              <a:t>                           </a:t>
            </a:r>
            <a:r>
              <a:rPr lang="en-US" sz="4086" b="true">
                <a:solidFill>
                  <a:srgbClr val="023276"/>
                </a:solidFill>
                <a:latin typeface="Tahoma Bold"/>
                <a:ea typeface="Tahoma Bold"/>
                <a:cs typeface="Tahoma Bold"/>
                <a:sym typeface="Tahoma Bold"/>
              </a:rPr>
              <a:t>2H2​+O2​→2H2​O</a:t>
            </a:r>
          </a:p>
          <a:p>
            <a:pPr algn="just" marL="882191" indent="-441096" lvl="1">
              <a:lnSpc>
                <a:spcPts val="4862"/>
              </a:lnSpc>
              <a:buFont typeface="Arial"/>
              <a:buChar char="•"/>
            </a:pPr>
            <a:r>
              <a:rPr lang="en-US" sz="4086">
                <a:solidFill>
                  <a:srgbClr val="023276"/>
                </a:solidFill>
                <a:latin typeface="Tahoma"/>
                <a:ea typeface="Tahoma"/>
                <a:cs typeface="Tahoma"/>
                <a:sym typeface="Tahoma"/>
              </a:rPr>
              <a:t>H₂ can make 5 moles of H₂O</a:t>
            </a:r>
          </a:p>
          <a:p>
            <a:pPr algn="just" marL="882191" indent="-441096" lvl="1">
              <a:lnSpc>
                <a:spcPts val="4862"/>
              </a:lnSpc>
              <a:buFont typeface="Arial"/>
              <a:buChar char="•"/>
            </a:pPr>
            <a:r>
              <a:rPr lang="en-US" sz="4086">
                <a:solidFill>
                  <a:srgbClr val="023276"/>
                </a:solidFill>
                <a:latin typeface="Tahoma"/>
                <a:ea typeface="Tahoma"/>
                <a:cs typeface="Tahoma"/>
                <a:sym typeface="Tahoma"/>
              </a:rPr>
              <a:t>O₂ can make 6 moles of H₂O</a:t>
            </a:r>
          </a:p>
          <a:p>
            <a:pPr algn="just">
              <a:lnSpc>
                <a:spcPts val="4862"/>
              </a:lnSpc>
            </a:pPr>
            <a:r>
              <a:rPr lang="en-US" sz="4086">
                <a:solidFill>
                  <a:srgbClr val="023276"/>
                </a:solidFill>
                <a:latin typeface="Tahoma"/>
                <a:ea typeface="Tahoma"/>
                <a:cs typeface="Tahoma"/>
                <a:sym typeface="Tahoma"/>
              </a:rPr>
              <a:t>H₂ is the limiting reactant because it produces less water.</a:t>
            </a:r>
          </a:p>
          <a:p>
            <a:pPr algn="just">
              <a:lnSpc>
                <a:spcPts val="4862"/>
              </a:lnSpc>
            </a:pPr>
          </a:p>
          <a:p>
            <a:pPr algn="just">
              <a:lnSpc>
                <a:spcPts val="4862"/>
              </a:lnSpc>
            </a:pPr>
          </a:p>
          <a:p>
            <a:pPr algn="just">
              <a:lnSpc>
                <a:spcPts val="4862"/>
              </a:lnSpc>
            </a:pPr>
          </a:p>
          <a:p>
            <a:pPr algn="just">
              <a:lnSpc>
                <a:spcPts val="4862"/>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640344" y="144191"/>
            <a:ext cx="13007312" cy="8068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Calculating Product Formed</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616735">
            <a:off x="-5442676" y="8662822"/>
            <a:ext cx="6554414" cy="5970475"/>
          </a:xfrm>
          <a:custGeom>
            <a:avLst/>
            <a:gdLst/>
            <a:ahLst/>
            <a:cxnLst/>
            <a:rect r="r" b="b" t="t" l="l"/>
            <a:pathLst>
              <a:path h="5970475" w="6554414">
                <a:moveTo>
                  <a:pt x="0" y="0"/>
                </a:moveTo>
                <a:lnTo>
                  <a:pt x="6554414" y="0"/>
                </a:lnTo>
                <a:lnTo>
                  <a:pt x="6554414" y="5970475"/>
                </a:lnTo>
                <a:lnTo>
                  <a:pt x="0" y="59704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2565586" y="1805402"/>
            <a:ext cx="13957885" cy="7633074"/>
          </a:xfrm>
          <a:prstGeom prst="rect">
            <a:avLst/>
          </a:prstGeom>
        </p:spPr>
        <p:txBody>
          <a:bodyPr anchor="t" rtlCol="false" tIns="0" lIns="0" bIns="0" rIns="0">
            <a:spAutoFit/>
          </a:bodyPr>
          <a:lstStyle/>
          <a:p>
            <a:pPr algn="just">
              <a:lnSpc>
                <a:spcPts val="5475"/>
              </a:lnSpc>
            </a:pPr>
            <a:r>
              <a:rPr lang="en-US" sz="4086">
                <a:solidFill>
                  <a:srgbClr val="023276"/>
                </a:solidFill>
                <a:latin typeface="Tahoma"/>
                <a:ea typeface="Tahoma"/>
                <a:cs typeface="Tahoma"/>
                <a:sym typeface="Tahoma"/>
              </a:rPr>
              <a:t>Once the limiting reactant is identified, you can calculate how much product is formed using its moles and the mole ratio from the balanced equation.</a:t>
            </a:r>
          </a:p>
          <a:p>
            <a:pPr algn="just">
              <a:lnSpc>
                <a:spcPts val="5475"/>
              </a:lnSpc>
            </a:pPr>
            <a:r>
              <a:rPr lang="en-US" sz="4086" b="true">
                <a:solidFill>
                  <a:srgbClr val="023276"/>
                </a:solidFill>
                <a:latin typeface="Tahoma Bold"/>
                <a:ea typeface="Tahoma Bold"/>
                <a:cs typeface="Tahoma Bold"/>
                <a:sym typeface="Tahoma Bold"/>
              </a:rPr>
              <a:t>Steps:</a:t>
            </a:r>
          </a:p>
          <a:p>
            <a:pPr algn="just" marL="882192" indent="-441096" lvl="1">
              <a:lnSpc>
                <a:spcPts val="5475"/>
              </a:lnSpc>
              <a:buAutoNum type="arabicPeriod" startAt="1"/>
            </a:pPr>
            <a:r>
              <a:rPr lang="en-US" sz="4086">
                <a:solidFill>
                  <a:srgbClr val="023276"/>
                </a:solidFill>
                <a:latin typeface="Tahoma"/>
                <a:ea typeface="Tahoma"/>
                <a:cs typeface="Tahoma"/>
                <a:sym typeface="Tahoma"/>
              </a:rPr>
              <a:t>Write the balanced chemical equation.</a:t>
            </a:r>
          </a:p>
          <a:p>
            <a:pPr algn="just" marL="882192" indent="-441096" lvl="1">
              <a:lnSpc>
                <a:spcPts val="5475"/>
              </a:lnSpc>
              <a:buAutoNum type="arabicPeriod" startAt="1"/>
            </a:pPr>
            <a:r>
              <a:rPr lang="en-US" sz="4086">
                <a:solidFill>
                  <a:srgbClr val="023276"/>
                </a:solidFill>
                <a:latin typeface="Tahoma"/>
                <a:ea typeface="Tahoma"/>
                <a:cs typeface="Tahoma"/>
                <a:sym typeface="Tahoma"/>
              </a:rPr>
              <a:t>Use the moles of the limiting reactant.</a:t>
            </a:r>
          </a:p>
          <a:p>
            <a:pPr algn="just" marL="882192" indent="-441096" lvl="1">
              <a:lnSpc>
                <a:spcPts val="5475"/>
              </a:lnSpc>
              <a:buAutoNum type="arabicPeriod" startAt="1"/>
            </a:pPr>
            <a:r>
              <a:rPr lang="en-US" sz="4086">
                <a:solidFill>
                  <a:srgbClr val="023276"/>
                </a:solidFill>
                <a:latin typeface="Tahoma"/>
                <a:ea typeface="Tahoma"/>
                <a:cs typeface="Tahoma"/>
                <a:sym typeface="Tahoma"/>
              </a:rPr>
              <a:t>Multiply by the mole ratio to the product.</a:t>
            </a:r>
          </a:p>
          <a:p>
            <a:pPr algn="just" marL="882192" indent="-441096" lvl="1">
              <a:lnSpc>
                <a:spcPts val="5475"/>
              </a:lnSpc>
              <a:buAutoNum type="arabicPeriod" startAt="1"/>
            </a:pPr>
            <a:r>
              <a:rPr lang="en-US" sz="4086">
                <a:solidFill>
                  <a:srgbClr val="023276"/>
                </a:solidFill>
                <a:latin typeface="Tahoma"/>
                <a:ea typeface="Tahoma"/>
                <a:cs typeface="Tahoma"/>
                <a:sym typeface="Tahoma"/>
              </a:rPr>
              <a:t>Convert moles of product to grams if needed:</a:t>
            </a:r>
          </a:p>
          <a:p>
            <a:pPr algn="just">
              <a:lnSpc>
                <a:spcPts val="5475"/>
              </a:lnSpc>
            </a:pPr>
            <a:r>
              <a:rPr lang="en-US" sz="4086" b="true">
                <a:solidFill>
                  <a:srgbClr val="023276"/>
                </a:solidFill>
                <a:latin typeface="Tahoma Bold"/>
                <a:ea typeface="Tahoma Bold"/>
                <a:cs typeface="Tahoma Bold"/>
                <a:sym typeface="Tahoma Bold"/>
              </a:rPr>
              <a:t>Mass of product(g) = Moles of product×Molar mass (g/mol)</a:t>
            </a:r>
          </a:p>
          <a:p>
            <a:pPr algn="just">
              <a:lnSpc>
                <a:spcPts val="5475"/>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527419" y="625276"/>
            <a:ext cx="13007312" cy="8068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Calculating Product Formed</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616735">
            <a:off x="-5442676" y="8662822"/>
            <a:ext cx="6554414" cy="5970475"/>
          </a:xfrm>
          <a:custGeom>
            <a:avLst/>
            <a:gdLst/>
            <a:ahLst/>
            <a:cxnLst/>
            <a:rect r="r" b="b" t="t" l="l"/>
            <a:pathLst>
              <a:path h="5970475" w="6554414">
                <a:moveTo>
                  <a:pt x="0" y="0"/>
                </a:moveTo>
                <a:lnTo>
                  <a:pt x="6554414" y="0"/>
                </a:lnTo>
                <a:lnTo>
                  <a:pt x="6554414" y="5970475"/>
                </a:lnTo>
                <a:lnTo>
                  <a:pt x="0" y="59704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3409963" y="2250579"/>
            <a:ext cx="11468074" cy="6197668"/>
          </a:xfrm>
          <a:prstGeom prst="rect">
            <a:avLst/>
          </a:prstGeom>
        </p:spPr>
        <p:txBody>
          <a:bodyPr anchor="t" rtlCol="false" tIns="0" lIns="0" bIns="0" rIns="0">
            <a:spAutoFit/>
          </a:bodyPr>
          <a:lstStyle/>
          <a:p>
            <a:pPr algn="just">
              <a:lnSpc>
                <a:spcPts val="6114"/>
              </a:lnSpc>
            </a:pPr>
            <a:r>
              <a:rPr lang="en-US" sz="4563" b="true">
                <a:solidFill>
                  <a:srgbClr val="023276"/>
                </a:solidFill>
                <a:latin typeface="Tahoma Bold"/>
                <a:ea typeface="Tahoma Bold"/>
                <a:cs typeface="Tahoma Bold"/>
                <a:sym typeface="Tahoma Bold"/>
              </a:rPr>
              <a:t>Example:</a:t>
            </a:r>
          </a:p>
          <a:p>
            <a:pPr algn="just">
              <a:lnSpc>
                <a:spcPts val="6114"/>
              </a:lnSpc>
            </a:pPr>
            <a:r>
              <a:rPr lang="en-US" sz="4563">
                <a:solidFill>
                  <a:srgbClr val="023276"/>
                </a:solidFill>
                <a:latin typeface="Tahoma"/>
                <a:ea typeface="Tahoma"/>
                <a:cs typeface="Tahoma"/>
                <a:sym typeface="Tahoma"/>
              </a:rPr>
              <a:t> For </a:t>
            </a:r>
            <a:r>
              <a:rPr lang="en-US" sz="4563" b="true">
                <a:solidFill>
                  <a:srgbClr val="023276"/>
                </a:solidFill>
                <a:latin typeface="Tahoma Bold"/>
                <a:ea typeface="Tahoma Bold"/>
                <a:cs typeface="Tahoma Bold"/>
                <a:sym typeface="Tahoma Bold"/>
              </a:rPr>
              <a:t>2H2+O2→2H2O:</a:t>
            </a:r>
          </a:p>
          <a:p>
            <a:pPr algn="just" marL="985202" indent="-492601" lvl="1">
              <a:lnSpc>
                <a:spcPts val="6114"/>
              </a:lnSpc>
              <a:buFont typeface="Arial"/>
              <a:buChar char="•"/>
            </a:pPr>
            <a:r>
              <a:rPr lang="en-US" sz="4563">
                <a:solidFill>
                  <a:srgbClr val="023276"/>
                </a:solidFill>
                <a:latin typeface="Tahoma"/>
                <a:ea typeface="Tahoma"/>
                <a:cs typeface="Tahoma"/>
                <a:sym typeface="Tahoma"/>
              </a:rPr>
              <a:t>Limiting reactant H₂ = 5 moles</a:t>
            </a:r>
          </a:p>
          <a:p>
            <a:pPr algn="just" marL="985202" indent="-492601" lvl="1">
              <a:lnSpc>
                <a:spcPts val="6114"/>
              </a:lnSpc>
              <a:buFont typeface="Arial"/>
              <a:buChar char="•"/>
            </a:pPr>
            <a:r>
              <a:rPr lang="en-US" sz="4563">
                <a:solidFill>
                  <a:srgbClr val="023276"/>
                </a:solidFill>
                <a:latin typeface="Tahoma"/>
                <a:ea typeface="Tahoma"/>
                <a:cs typeface="Tahoma"/>
                <a:sym typeface="Tahoma"/>
              </a:rPr>
              <a:t>Mole ratio H₂:H₂O = 2:2 → 1:1</a:t>
            </a:r>
          </a:p>
          <a:p>
            <a:pPr algn="just" marL="985202" indent="-492601" lvl="1">
              <a:lnSpc>
                <a:spcPts val="6114"/>
              </a:lnSpc>
              <a:buFont typeface="Arial"/>
              <a:buChar char="•"/>
            </a:pPr>
            <a:r>
              <a:rPr lang="en-US" sz="4563">
                <a:solidFill>
                  <a:srgbClr val="023276"/>
                </a:solidFill>
                <a:latin typeface="Tahoma"/>
                <a:ea typeface="Tahoma"/>
                <a:cs typeface="Tahoma"/>
                <a:sym typeface="Tahoma"/>
              </a:rPr>
              <a:t>Moles of H₂O = 5 × 1 = 5 moles</a:t>
            </a:r>
          </a:p>
          <a:p>
            <a:pPr algn="just" marL="985202" indent="-492601" lvl="1">
              <a:lnSpc>
                <a:spcPts val="6114"/>
              </a:lnSpc>
              <a:buFont typeface="Arial"/>
              <a:buChar char="•"/>
            </a:pPr>
            <a:r>
              <a:rPr lang="en-US" sz="4563">
                <a:solidFill>
                  <a:srgbClr val="023276"/>
                </a:solidFill>
                <a:latin typeface="Tahoma"/>
                <a:ea typeface="Tahoma"/>
                <a:cs typeface="Tahoma"/>
                <a:sym typeface="Tahoma"/>
              </a:rPr>
              <a:t>Mass of H₂O = 5 × 18 = 90 g</a:t>
            </a:r>
          </a:p>
          <a:p>
            <a:pPr algn="just">
              <a:lnSpc>
                <a:spcPts val="6114"/>
              </a:lnSpc>
            </a:pPr>
            <a:r>
              <a:rPr lang="en-US" sz="4563">
                <a:solidFill>
                  <a:srgbClr val="023276"/>
                </a:solidFill>
                <a:latin typeface="Tahoma"/>
                <a:ea typeface="Tahoma"/>
                <a:cs typeface="Tahoma"/>
                <a:sym typeface="Tahoma"/>
              </a:rPr>
              <a:t>This gives the amount of product formed.</a:t>
            </a:r>
          </a:p>
          <a:p>
            <a:pPr algn="just">
              <a:lnSpc>
                <a:spcPts val="6114"/>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452135" y="1378111"/>
            <a:ext cx="13007312" cy="8068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CONCLUSION</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616735">
            <a:off x="-5442676" y="8662822"/>
            <a:ext cx="6554414" cy="5970475"/>
          </a:xfrm>
          <a:custGeom>
            <a:avLst/>
            <a:gdLst/>
            <a:ahLst/>
            <a:cxnLst/>
            <a:rect r="r" b="b" t="t" l="l"/>
            <a:pathLst>
              <a:path h="5970475" w="6554414">
                <a:moveTo>
                  <a:pt x="0" y="0"/>
                </a:moveTo>
                <a:lnTo>
                  <a:pt x="6554414" y="0"/>
                </a:lnTo>
                <a:lnTo>
                  <a:pt x="6554414" y="5970475"/>
                </a:lnTo>
                <a:lnTo>
                  <a:pt x="0" y="59704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2587246" y="2504775"/>
            <a:ext cx="13113509" cy="4563261"/>
          </a:xfrm>
          <a:prstGeom prst="rect">
            <a:avLst/>
          </a:prstGeom>
        </p:spPr>
        <p:txBody>
          <a:bodyPr anchor="t" rtlCol="false" tIns="0" lIns="0" bIns="0" rIns="0">
            <a:spAutoFit/>
          </a:bodyPr>
          <a:lstStyle/>
          <a:p>
            <a:pPr algn="just">
              <a:lnSpc>
                <a:spcPts val="5153"/>
              </a:lnSpc>
            </a:pPr>
            <a:r>
              <a:rPr lang="en-US" sz="3845">
                <a:solidFill>
                  <a:srgbClr val="023276"/>
                </a:solidFill>
                <a:latin typeface="Tahoma"/>
                <a:ea typeface="Tahoma"/>
                <a:cs typeface="Tahoma"/>
                <a:sym typeface="Tahoma"/>
              </a:rPr>
              <a:t>The limiting reactant is important because it controls how much product can be formed in a chemical reaction. By identifying the limiting reactant and using mole ratios, we can accurately calculate the amount of product and know which reactants are left in excess. Understanding this concept helps make chemical reactions efficient and prevents wasting materials.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433314" y="772118"/>
            <a:ext cx="13007312" cy="8068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Reference list</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616735">
            <a:off x="-5442676" y="8662822"/>
            <a:ext cx="6554414" cy="5970475"/>
          </a:xfrm>
          <a:custGeom>
            <a:avLst/>
            <a:gdLst/>
            <a:ahLst/>
            <a:cxnLst/>
            <a:rect r="r" b="b" t="t" l="l"/>
            <a:pathLst>
              <a:path h="5970475" w="6554414">
                <a:moveTo>
                  <a:pt x="0" y="0"/>
                </a:moveTo>
                <a:lnTo>
                  <a:pt x="6554414" y="0"/>
                </a:lnTo>
                <a:lnTo>
                  <a:pt x="6554414" y="5970475"/>
                </a:lnTo>
                <a:lnTo>
                  <a:pt x="0" y="59704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2869559" y="1957581"/>
            <a:ext cx="11464987" cy="8083954"/>
          </a:xfrm>
          <a:prstGeom prst="rect">
            <a:avLst/>
          </a:prstGeom>
        </p:spPr>
        <p:txBody>
          <a:bodyPr anchor="t" rtlCol="false" tIns="0" lIns="0" bIns="0" rIns="0">
            <a:spAutoFit/>
          </a:bodyPr>
          <a:lstStyle/>
          <a:p>
            <a:pPr algn="just" marL="611949" indent="-305974" lvl="1">
              <a:lnSpc>
                <a:spcPts val="3798"/>
              </a:lnSpc>
              <a:buFont typeface="Arial"/>
              <a:buChar char="•"/>
            </a:pPr>
            <a:r>
              <a:rPr lang="en-US" sz="2834">
                <a:solidFill>
                  <a:srgbClr val="023276"/>
                </a:solidFill>
                <a:latin typeface="Tahoma"/>
                <a:ea typeface="Tahoma"/>
                <a:cs typeface="Tahoma"/>
                <a:sym typeface="Tahoma"/>
              </a:rPr>
              <a:t>Atkins, P., Jones, L., &amp; Laverman, L. (2017). Chemical principles: The quest for insight (7th ed.). W. H. Freeman. </a:t>
            </a:r>
          </a:p>
          <a:p>
            <a:pPr algn="just">
              <a:lnSpc>
                <a:spcPts val="3798"/>
              </a:lnSpc>
            </a:pPr>
          </a:p>
          <a:p>
            <a:pPr algn="just" marL="611949" indent="-305974" lvl="1">
              <a:lnSpc>
                <a:spcPts val="3798"/>
              </a:lnSpc>
              <a:buFont typeface="Arial"/>
              <a:buChar char="•"/>
            </a:pPr>
            <a:r>
              <a:rPr lang="en-US" sz="2834">
                <a:solidFill>
                  <a:srgbClr val="023276"/>
                </a:solidFill>
                <a:latin typeface="Tahoma"/>
                <a:ea typeface="Tahoma"/>
                <a:cs typeface="Tahoma"/>
                <a:sym typeface="Tahoma"/>
              </a:rPr>
              <a:t>Brown, T. L., LeMay, H. E., Bursten, B. E., Murphy, C., &amp; Woodward, P. (2018). Chemistry: The central science (14th ed.). Pearson. </a:t>
            </a:r>
          </a:p>
          <a:p>
            <a:pPr algn="just">
              <a:lnSpc>
                <a:spcPts val="3798"/>
              </a:lnSpc>
            </a:pPr>
          </a:p>
          <a:p>
            <a:pPr algn="just" marL="611949" indent="-305974" lvl="1">
              <a:lnSpc>
                <a:spcPts val="3798"/>
              </a:lnSpc>
              <a:buFont typeface="Arial"/>
              <a:buChar char="•"/>
            </a:pPr>
            <a:r>
              <a:rPr lang="en-US" sz="2834">
                <a:solidFill>
                  <a:srgbClr val="023276"/>
                </a:solidFill>
                <a:latin typeface="Tahoma"/>
                <a:ea typeface="Tahoma"/>
                <a:cs typeface="Tahoma"/>
                <a:sym typeface="Tahoma"/>
              </a:rPr>
              <a:t>Chang, R., &amp; Goldsby, K. (2016). Chemistry (12th ed.). McGraw-Hill Education. </a:t>
            </a:r>
          </a:p>
          <a:p>
            <a:pPr algn="just">
              <a:lnSpc>
                <a:spcPts val="3798"/>
              </a:lnSpc>
            </a:pPr>
          </a:p>
          <a:p>
            <a:pPr algn="just" marL="611949" indent="-305974" lvl="1">
              <a:lnSpc>
                <a:spcPts val="3798"/>
              </a:lnSpc>
              <a:buFont typeface="Arial"/>
              <a:buChar char="•"/>
            </a:pPr>
            <a:r>
              <a:rPr lang="en-US" sz="2834">
                <a:solidFill>
                  <a:srgbClr val="023276"/>
                </a:solidFill>
                <a:latin typeface="Tahoma"/>
                <a:ea typeface="Tahoma"/>
                <a:cs typeface="Tahoma"/>
                <a:sym typeface="Tahoma"/>
              </a:rPr>
              <a:t>Petrucci, R. H., Herring, F. G., Madura, J. D., &amp; Bissonnette, C. (2017). General chemistry: Principles and modern applications (11th ed.). Pearson. </a:t>
            </a:r>
          </a:p>
          <a:p>
            <a:pPr algn="just">
              <a:lnSpc>
                <a:spcPts val="3798"/>
              </a:lnSpc>
            </a:pPr>
          </a:p>
          <a:p>
            <a:pPr algn="just" marL="611949" indent="-305974" lvl="1">
              <a:lnSpc>
                <a:spcPts val="3798"/>
              </a:lnSpc>
              <a:buFont typeface="Arial"/>
              <a:buChar char="•"/>
            </a:pPr>
            <a:r>
              <a:rPr lang="en-US" sz="2834">
                <a:solidFill>
                  <a:srgbClr val="023276"/>
                </a:solidFill>
                <a:latin typeface="Tahoma"/>
                <a:ea typeface="Tahoma"/>
                <a:cs typeface="Tahoma"/>
                <a:sym typeface="Tahoma"/>
              </a:rPr>
              <a:t>Zumdahl, S. S., &amp; Zumdahl, S. A. (2020). Chemistry (11th ed.). Cengage Learning. </a:t>
            </a:r>
          </a:p>
          <a:p>
            <a:pPr algn="just">
              <a:lnSpc>
                <a:spcPts val="3798"/>
              </a:lnSpc>
            </a:pP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432600" y="0"/>
            <a:ext cx="13007312" cy="8068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QUIZ TIME</a:t>
            </a:r>
          </a:p>
        </p:txBody>
      </p:sp>
      <p:sp>
        <p:nvSpPr>
          <p:cNvPr name="TextBox 3" id="3"/>
          <p:cNvSpPr txBox="true"/>
          <p:nvPr/>
        </p:nvSpPr>
        <p:spPr>
          <a:xfrm rot="0">
            <a:off x="1028700" y="768748"/>
            <a:ext cx="14395971" cy="8978806"/>
          </a:xfrm>
          <a:prstGeom prst="rect">
            <a:avLst/>
          </a:prstGeom>
        </p:spPr>
        <p:txBody>
          <a:bodyPr anchor="t" rtlCol="false" tIns="0" lIns="0" bIns="0" rIns="0">
            <a:spAutoFit/>
          </a:bodyPr>
          <a:lstStyle/>
          <a:p>
            <a:pPr algn="just">
              <a:lnSpc>
                <a:spcPts val="3117"/>
              </a:lnSpc>
            </a:pPr>
            <a:r>
              <a:rPr lang="en-US" sz="2326">
                <a:solidFill>
                  <a:srgbClr val="023276"/>
                </a:solidFill>
                <a:latin typeface="Tahoma"/>
                <a:ea typeface="Tahoma"/>
                <a:cs typeface="Tahoma"/>
                <a:sym typeface="Tahoma"/>
              </a:rPr>
              <a:t>1. Multiple Choice:</a:t>
            </a:r>
          </a:p>
          <a:p>
            <a:pPr algn="just">
              <a:lnSpc>
                <a:spcPts val="3117"/>
              </a:lnSpc>
            </a:pPr>
            <a:r>
              <a:rPr lang="en-US" sz="2326">
                <a:solidFill>
                  <a:srgbClr val="023276"/>
                </a:solidFill>
                <a:latin typeface="Tahoma"/>
                <a:ea typeface="Tahoma"/>
                <a:cs typeface="Tahoma"/>
                <a:sym typeface="Tahoma"/>
              </a:rPr>
              <a:t> Which of the following best defines the limiting reactant?</a:t>
            </a:r>
          </a:p>
          <a:p>
            <a:pPr algn="just">
              <a:lnSpc>
                <a:spcPts val="3117"/>
              </a:lnSpc>
            </a:pPr>
            <a:r>
              <a:rPr lang="en-US" sz="2326">
                <a:solidFill>
                  <a:srgbClr val="023276"/>
                </a:solidFill>
                <a:latin typeface="Tahoma"/>
                <a:ea typeface="Tahoma"/>
                <a:cs typeface="Tahoma"/>
                <a:sym typeface="Tahoma"/>
              </a:rPr>
              <a:t> A. The reactant present in the largest amount</a:t>
            </a:r>
          </a:p>
          <a:p>
            <a:pPr algn="just">
              <a:lnSpc>
                <a:spcPts val="3117"/>
              </a:lnSpc>
            </a:pPr>
            <a:r>
              <a:rPr lang="en-US" sz="2326">
                <a:solidFill>
                  <a:srgbClr val="023276"/>
                </a:solidFill>
                <a:latin typeface="Tahoma"/>
                <a:ea typeface="Tahoma"/>
                <a:cs typeface="Tahoma"/>
                <a:sym typeface="Tahoma"/>
              </a:rPr>
              <a:t> B. The reactant that runs out first and stops the reaction</a:t>
            </a:r>
          </a:p>
          <a:p>
            <a:pPr algn="just">
              <a:lnSpc>
                <a:spcPts val="3117"/>
              </a:lnSpc>
            </a:pPr>
            <a:r>
              <a:rPr lang="en-US" sz="2326">
                <a:solidFill>
                  <a:srgbClr val="023276"/>
                </a:solidFill>
                <a:latin typeface="Tahoma"/>
                <a:ea typeface="Tahoma"/>
                <a:cs typeface="Tahoma"/>
                <a:sym typeface="Tahoma"/>
              </a:rPr>
              <a:t> C. The reactant that does not react at all</a:t>
            </a:r>
          </a:p>
          <a:p>
            <a:pPr algn="just">
              <a:lnSpc>
                <a:spcPts val="3117"/>
              </a:lnSpc>
            </a:pPr>
            <a:r>
              <a:rPr lang="en-US" sz="2326">
                <a:solidFill>
                  <a:srgbClr val="023276"/>
                </a:solidFill>
                <a:latin typeface="Tahoma"/>
                <a:ea typeface="Tahoma"/>
                <a:cs typeface="Tahoma"/>
                <a:sym typeface="Tahoma"/>
              </a:rPr>
              <a:t> D. The product of the reaction</a:t>
            </a:r>
          </a:p>
          <a:p>
            <a:pPr algn="just">
              <a:lnSpc>
                <a:spcPts val="3117"/>
              </a:lnSpc>
            </a:pPr>
            <a:r>
              <a:rPr lang="en-US" sz="2326">
                <a:solidFill>
                  <a:srgbClr val="023276"/>
                </a:solidFill>
                <a:latin typeface="Tahoma"/>
                <a:ea typeface="Tahoma"/>
                <a:cs typeface="Tahoma"/>
                <a:sym typeface="Tahoma"/>
              </a:rPr>
              <a:t>2. Multiple Choice:</a:t>
            </a:r>
          </a:p>
          <a:p>
            <a:pPr algn="just">
              <a:lnSpc>
                <a:spcPts val="3117"/>
              </a:lnSpc>
            </a:pPr>
            <a:r>
              <a:rPr lang="en-US" sz="2326">
                <a:solidFill>
                  <a:srgbClr val="023276"/>
                </a:solidFill>
                <a:latin typeface="Tahoma"/>
                <a:ea typeface="Tahoma"/>
                <a:cs typeface="Tahoma"/>
                <a:sym typeface="Tahoma"/>
              </a:rPr>
              <a:t> In the reaction 2H2+O2→2H2O if you have 4 moles of H₂ and 3 moles of O₂, which is the limiting reactant?</a:t>
            </a:r>
          </a:p>
          <a:p>
            <a:pPr algn="just">
              <a:lnSpc>
                <a:spcPts val="3117"/>
              </a:lnSpc>
            </a:pPr>
            <a:r>
              <a:rPr lang="en-US" sz="2326">
                <a:solidFill>
                  <a:srgbClr val="023276"/>
                </a:solidFill>
                <a:latin typeface="Tahoma"/>
                <a:ea typeface="Tahoma"/>
                <a:cs typeface="Tahoma"/>
                <a:sym typeface="Tahoma"/>
              </a:rPr>
              <a:t> A. H₂</a:t>
            </a:r>
          </a:p>
          <a:p>
            <a:pPr algn="just">
              <a:lnSpc>
                <a:spcPts val="3117"/>
              </a:lnSpc>
            </a:pPr>
            <a:r>
              <a:rPr lang="en-US" sz="2326">
                <a:solidFill>
                  <a:srgbClr val="023276"/>
                </a:solidFill>
                <a:latin typeface="Tahoma"/>
                <a:ea typeface="Tahoma"/>
                <a:cs typeface="Tahoma"/>
                <a:sym typeface="Tahoma"/>
              </a:rPr>
              <a:t> B. O₂</a:t>
            </a:r>
          </a:p>
          <a:p>
            <a:pPr algn="just">
              <a:lnSpc>
                <a:spcPts val="3117"/>
              </a:lnSpc>
            </a:pPr>
            <a:r>
              <a:rPr lang="en-US" sz="2326">
                <a:solidFill>
                  <a:srgbClr val="023276"/>
                </a:solidFill>
                <a:latin typeface="Tahoma"/>
                <a:ea typeface="Tahoma"/>
                <a:cs typeface="Tahoma"/>
                <a:sym typeface="Tahoma"/>
              </a:rPr>
              <a:t> C. Both</a:t>
            </a:r>
          </a:p>
          <a:p>
            <a:pPr algn="just">
              <a:lnSpc>
                <a:spcPts val="3117"/>
              </a:lnSpc>
            </a:pPr>
            <a:r>
              <a:rPr lang="en-US" sz="2326">
                <a:solidFill>
                  <a:srgbClr val="023276"/>
                </a:solidFill>
                <a:latin typeface="Tahoma"/>
                <a:ea typeface="Tahoma"/>
                <a:cs typeface="Tahoma"/>
                <a:sym typeface="Tahoma"/>
              </a:rPr>
              <a:t> D. Neither</a:t>
            </a:r>
          </a:p>
          <a:p>
            <a:pPr algn="just">
              <a:lnSpc>
                <a:spcPts val="3117"/>
              </a:lnSpc>
            </a:pPr>
            <a:r>
              <a:rPr lang="en-US" sz="2326">
                <a:solidFill>
                  <a:srgbClr val="023276"/>
                </a:solidFill>
                <a:latin typeface="Tahoma"/>
                <a:ea typeface="Tahoma"/>
                <a:cs typeface="Tahoma"/>
                <a:sym typeface="Tahoma"/>
              </a:rPr>
              <a:t>3. True or False:</a:t>
            </a:r>
          </a:p>
          <a:p>
            <a:pPr algn="just">
              <a:lnSpc>
                <a:spcPts val="3117"/>
              </a:lnSpc>
            </a:pPr>
            <a:r>
              <a:rPr lang="en-US" sz="2326">
                <a:solidFill>
                  <a:srgbClr val="023276"/>
                </a:solidFill>
                <a:latin typeface="Tahoma"/>
                <a:ea typeface="Tahoma"/>
                <a:cs typeface="Tahoma"/>
                <a:sym typeface="Tahoma"/>
              </a:rPr>
              <a:t> The excess reactant is completely used up when the reaction stops.</a:t>
            </a:r>
          </a:p>
          <a:p>
            <a:pPr algn="just">
              <a:lnSpc>
                <a:spcPts val="3117"/>
              </a:lnSpc>
            </a:pPr>
            <a:r>
              <a:rPr lang="en-US" sz="2326">
                <a:solidFill>
                  <a:srgbClr val="023276"/>
                </a:solidFill>
                <a:latin typeface="Tahoma"/>
                <a:ea typeface="Tahoma"/>
                <a:cs typeface="Tahoma"/>
                <a:sym typeface="Tahoma"/>
              </a:rPr>
              <a:t>4. Short Answer:</a:t>
            </a:r>
          </a:p>
          <a:p>
            <a:pPr algn="just">
              <a:lnSpc>
                <a:spcPts val="3117"/>
              </a:lnSpc>
            </a:pPr>
            <a:r>
              <a:rPr lang="en-US" sz="2326">
                <a:solidFill>
                  <a:srgbClr val="023276"/>
                </a:solidFill>
                <a:latin typeface="Tahoma"/>
                <a:ea typeface="Tahoma"/>
                <a:cs typeface="Tahoma"/>
                <a:sym typeface="Tahoma"/>
              </a:rPr>
              <a:t> Write the formula to convert mass to moles.</a:t>
            </a:r>
          </a:p>
          <a:p>
            <a:pPr algn="just">
              <a:lnSpc>
                <a:spcPts val="3117"/>
              </a:lnSpc>
            </a:pPr>
            <a:r>
              <a:rPr lang="en-US" sz="2326">
                <a:solidFill>
                  <a:srgbClr val="023276"/>
                </a:solidFill>
                <a:latin typeface="Tahoma"/>
                <a:ea typeface="Tahoma"/>
                <a:cs typeface="Tahoma"/>
                <a:sym typeface="Tahoma"/>
              </a:rPr>
              <a:t>5. Multiple Choice:</a:t>
            </a:r>
          </a:p>
          <a:p>
            <a:pPr algn="just">
              <a:lnSpc>
                <a:spcPts val="3117"/>
              </a:lnSpc>
            </a:pPr>
            <a:r>
              <a:rPr lang="en-US" sz="2326">
                <a:solidFill>
                  <a:srgbClr val="023276"/>
                </a:solidFill>
                <a:latin typeface="Tahoma"/>
                <a:ea typeface="Tahoma"/>
                <a:cs typeface="Tahoma"/>
                <a:sym typeface="Tahoma"/>
              </a:rPr>
              <a:t> Why is it important to identify the limiting reactant in a reaction?</a:t>
            </a:r>
          </a:p>
          <a:p>
            <a:pPr algn="just">
              <a:lnSpc>
                <a:spcPts val="3117"/>
              </a:lnSpc>
            </a:pPr>
            <a:r>
              <a:rPr lang="en-US" sz="2326">
                <a:solidFill>
                  <a:srgbClr val="023276"/>
                </a:solidFill>
                <a:latin typeface="Tahoma"/>
                <a:ea typeface="Tahoma"/>
                <a:cs typeface="Tahoma"/>
                <a:sym typeface="Tahoma"/>
              </a:rPr>
              <a:t> A. To balance the equation</a:t>
            </a:r>
          </a:p>
          <a:p>
            <a:pPr algn="just">
              <a:lnSpc>
                <a:spcPts val="3117"/>
              </a:lnSpc>
            </a:pPr>
            <a:r>
              <a:rPr lang="en-US" sz="2326">
                <a:solidFill>
                  <a:srgbClr val="023276"/>
                </a:solidFill>
                <a:latin typeface="Tahoma"/>
                <a:ea typeface="Tahoma"/>
                <a:cs typeface="Tahoma"/>
                <a:sym typeface="Tahoma"/>
              </a:rPr>
              <a:t> B. To calculate the maximum amount of product</a:t>
            </a:r>
          </a:p>
          <a:p>
            <a:pPr algn="just">
              <a:lnSpc>
                <a:spcPts val="3117"/>
              </a:lnSpc>
            </a:pPr>
            <a:r>
              <a:rPr lang="en-US" sz="2326">
                <a:solidFill>
                  <a:srgbClr val="023276"/>
                </a:solidFill>
                <a:latin typeface="Tahoma"/>
                <a:ea typeface="Tahoma"/>
                <a:cs typeface="Tahoma"/>
                <a:sym typeface="Tahoma"/>
              </a:rPr>
              <a:t> C. To increase the reaction rate</a:t>
            </a:r>
          </a:p>
          <a:p>
            <a:pPr algn="just">
              <a:lnSpc>
                <a:spcPts val="3117"/>
              </a:lnSpc>
            </a:pPr>
            <a:r>
              <a:rPr lang="en-US" sz="2326">
                <a:solidFill>
                  <a:srgbClr val="023276"/>
                </a:solidFill>
                <a:latin typeface="Tahoma"/>
                <a:ea typeface="Tahoma"/>
                <a:cs typeface="Tahoma"/>
                <a:sym typeface="Tahoma"/>
              </a:rPr>
              <a:t> D. To change the product formed</a:t>
            </a:r>
          </a:p>
          <a:p>
            <a:pPr algn="just">
              <a:lnSpc>
                <a:spcPts val="3117"/>
              </a:lnSpc>
            </a:pPr>
          </a:p>
        </p:txBody>
      </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300854" y="625276"/>
            <a:ext cx="13007312" cy="8068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QUIZ TIME</a:t>
            </a:r>
          </a:p>
        </p:txBody>
      </p:sp>
      <p:sp>
        <p:nvSpPr>
          <p:cNvPr name="TextBox 3" id="3"/>
          <p:cNvSpPr txBox="true"/>
          <p:nvPr/>
        </p:nvSpPr>
        <p:spPr>
          <a:xfrm rot="0">
            <a:off x="811918" y="1255202"/>
            <a:ext cx="11147185" cy="8158152"/>
          </a:xfrm>
          <a:prstGeom prst="rect">
            <a:avLst/>
          </a:prstGeom>
        </p:spPr>
        <p:txBody>
          <a:bodyPr anchor="t" rtlCol="false" tIns="0" lIns="0" bIns="0" rIns="0">
            <a:spAutoFit/>
          </a:bodyPr>
          <a:lstStyle/>
          <a:p>
            <a:pPr algn="just">
              <a:lnSpc>
                <a:spcPts val="3214"/>
              </a:lnSpc>
            </a:pPr>
          </a:p>
          <a:p>
            <a:pPr algn="just">
              <a:lnSpc>
                <a:spcPts val="3214"/>
              </a:lnSpc>
            </a:pPr>
            <a:r>
              <a:rPr lang="en-US" sz="2399">
                <a:solidFill>
                  <a:srgbClr val="023276"/>
                </a:solidFill>
                <a:latin typeface="Tahoma"/>
                <a:ea typeface="Tahoma"/>
                <a:cs typeface="Tahoma"/>
                <a:sym typeface="Tahoma"/>
              </a:rPr>
              <a:t>6. Multiple Choice:</a:t>
            </a:r>
          </a:p>
          <a:p>
            <a:pPr algn="just">
              <a:lnSpc>
                <a:spcPts val="3214"/>
              </a:lnSpc>
            </a:pPr>
            <a:r>
              <a:rPr lang="en-US" sz="2399">
                <a:solidFill>
                  <a:srgbClr val="023276"/>
                </a:solidFill>
                <a:latin typeface="Tahoma"/>
                <a:ea typeface="Tahoma"/>
                <a:cs typeface="Tahoma"/>
                <a:sym typeface="Tahoma"/>
              </a:rPr>
              <a:t> Which of the following statements is true about a limiting reactant?</a:t>
            </a:r>
          </a:p>
          <a:p>
            <a:pPr algn="just">
              <a:lnSpc>
                <a:spcPts val="3214"/>
              </a:lnSpc>
            </a:pPr>
            <a:r>
              <a:rPr lang="en-US" sz="2399">
                <a:solidFill>
                  <a:srgbClr val="023276"/>
                </a:solidFill>
                <a:latin typeface="Tahoma"/>
                <a:ea typeface="Tahoma"/>
                <a:cs typeface="Tahoma"/>
                <a:sym typeface="Tahoma"/>
              </a:rPr>
              <a:t> A. It is always in excess.</a:t>
            </a:r>
          </a:p>
          <a:p>
            <a:pPr algn="just">
              <a:lnSpc>
                <a:spcPts val="3214"/>
              </a:lnSpc>
            </a:pPr>
            <a:r>
              <a:rPr lang="en-US" sz="2399">
                <a:solidFill>
                  <a:srgbClr val="023276"/>
                </a:solidFill>
                <a:latin typeface="Tahoma"/>
                <a:ea typeface="Tahoma"/>
                <a:cs typeface="Tahoma"/>
                <a:sym typeface="Tahoma"/>
              </a:rPr>
              <a:t> B. It determines the amount of product formed.</a:t>
            </a:r>
          </a:p>
          <a:p>
            <a:pPr algn="just">
              <a:lnSpc>
                <a:spcPts val="3214"/>
              </a:lnSpc>
            </a:pPr>
            <a:r>
              <a:rPr lang="en-US" sz="2399">
                <a:solidFill>
                  <a:srgbClr val="023276"/>
                </a:solidFill>
                <a:latin typeface="Tahoma"/>
                <a:ea typeface="Tahoma"/>
                <a:cs typeface="Tahoma"/>
                <a:sym typeface="Tahoma"/>
              </a:rPr>
              <a:t> C. It is never consumed during the reaction.</a:t>
            </a:r>
          </a:p>
          <a:p>
            <a:pPr algn="just">
              <a:lnSpc>
                <a:spcPts val="3214"/>
              </a:lnSpc>
            </a:pPr>
            <a:r>
              <a:rPr lang="en-US" sz="2399">
                <a:solidFill>
                  <a:srgbClr val="023276"/>
                </a:solidFill>
                <a:latin typeface="Tahoma"/>
                <a:ea typeface="Tahoma"/>
                <a:cs typeface="Tahoma"/>
                <a:sym typeface="Tahoma"/>
              </a:rPr>
              <a:t> D. It can be produced from the products.</a:t>
            </a:r>
          </a:p>
          <a:p>
            <a:pPr algn="just">
              <a:lnSpc>
                <a:spcPts val="3214"/>
              </a:lnSpc>
            </a:pPr>
            <a:r>
              <a:rPr lang="en-US" sz="2399">
                <a:solidFill>
                  <a:srgbClr val="023276"/>
                </a:solidFill>
                <a:latin typeface="Tahoma"/>
                <a:ea typeface="Tahoma"/>
                <a:cs typeface="Tahoma"/>
                <a:sym typeface="Tahoma"/>
              </a:rPr>
              <a:t>7. Short Answer:</a:t>
            </a:r>
          </a:p>
          <a:p>
            <a:pPr algn="just">
              <a:lnSpc>
                <a:spcPts val="3214"/>
              </a:lnSpc>
            </a:pPr>
            <a:r>
              <a:rPr lang="en-US" sz="2399">
                <a:solidFill>
                  <a:srgbClr val="023276"/>
                </a:solidFill>
                <a:latin typeface="Tahoma"/>
                <a:ea typeface="Tahoma"/>
                <a:cs typeface="Tahoma"/>
                <a:sym typeface="Tahoma"/>
              </a:rPr>
              <a:t> What do you call the reactant that is left over after the reaction stops?</a:t>
            </a:r>
          </a:p>
          <a:p>
            <a:pPr algn="just">
              <a:lnSpc>
                <a:spcPts val="3214"/>
              </a:lnSpc>
            </a:pPr>
            <a:r>
              <a:rPr lang="en-US" sz="2399">
                <a:solidFill>
                  <a:srgbClr val="023276"/>
                </a:solidFill>
                <a:latin typeface="Tahoma"/>
                <a:ea typeface="Tahoma"/>
                <a:cs typeface="Tahoma"/>
                <a:sym typeface="Tahoma"/>
              </a:rPr>
              <a:t>8. Multiple Choice:</a:t>
            </a:r>
          </a:p>
          <a:p>
            <a:pPr algn="just">
              <a:lnSpc>
                <a:spcPts val="3214"/>
              </a:lnSpc>
            </a:pPr>
            <a:r>
              <a:rPr lang="en-US" sz="2399">
                <a:solidFill>
                  <a:srgbClr val="023276"/>
                </a:solidFill>
                <a:latin typeface="Tahoma"/>
                <a:ea typeface="Tahoma"/>
                <a:cs typeface="Tahoma"/>
                <a:sym typeface="Tahoma"/>
              </a:rPr>
              <a:t> In the reaction N2+3H2→2NH3 which statement is true?</a:t>
            </a:r>
          </a:p>
          <a:p>
            <a:pPr algn="just">
              <a:lnSpc>
                <a:spcPts val="3214"/>
              </a:lnSpc>
            </a:pPr>
            <a:r>
              <a:rPr lang="en-US" sz="2399">
                <a:solidFill>
                  <a:srgbClr val="023276"/>
                </a:solidFill>
                <a:latin typeface="Tahoma"/>
                <a:ea typeface="Tahoma"/>
                <a:cs typeface="Tahoma"/>
                <a:sym typeface="Tahoma"/>
              </a:rPr>
              <a:t> A. N₂ and H₂ always react in a 1:1 ratio</a:t>
            </a:r>
          </a:p>
          <a:p>
            <a:pPr algn="just">
              <a:lnSpc>
                <a:spcPts val="3214"/>
              </a:lnSpc>
            </a:pPr>
            <a:r>
              <a:rPr lang="en-US" sz="2399">
                <a:solidFill>
                  <a:srgbClr val="023276"/>
                </a:solidFill>
                <a:latin typeface="Tahoma"/>
                <a:ea typeface="Tahoma"/>
                <a:cs typeface="Tahoma"/>
                <a:sym typeface="Tahoma"/>
              </a:rPr>
              <a:t> B. H₂ is needed in three times the amount of N₂ to react completely</a:t>
            </a:r>
          </a:p>
          <a:p>
            <a:pPr algn="just">
              <a:lnSpc>
                <a:spcPts val="3214"/>
              </a:lnSpc>
            </a:pPr>
            <a:r>
              <a:rPr lang="en-US" sz="2399">
                <a:solidFill>
                  <a:srgbClr val="023276"/>
                </a:solidFill>
                <a:latin typeface="Tahoma"/>
                <a:ea typeface="Tahoma"/>
                <a:cs typeface="Tahoma"/>
                <a:sym typeface="Tahoma"/>
              </a:rPr>
              <a:t> C. NH₃ is the limiting reactant</a:t>
            </a:r>
          </a:p>
          <a:p>
            <a:pPr algn="just">
              <a:lnSpc>
                <a:spcPts val="3214"/>
              </a:lnSpc>
            </a:pPr>
            <a:r>
              <a:rPr lang="en-US" sz="2399">
                <a:solidFill>
                  <a:srgbClr val="023276"/>
                </a:solidFill>
                <a:latin typeface="Tahoma"/>
                <a:ea typeface="Tahoma"/>
                <a:cs typeface="Tahoma"/>
                <a:sym typeface="Tahoma"/>
              </a:rPr>
              <a:t> D. The reaction can occur without N₂</a:t>
            </a:r>
          </a:p>
          <a:p>
            <a:pPr algn="just">
              <a:lnSpc>
                <a:spcPts val="3214"/>
              </a:lnSpc>
            </a:pPr>
            <a:r>
              <a:rPr lang="en-US" sz="2399">
                <a:solidFill>
                  <a:srgbClr val="023276"/>
                </a:solidFill>
                <a:latin typeface="Tahoma"/>
                <a:ea typeface="Tahoma"/>
                <a:cs typeface="Tahoma"/>
                <a:sym typeface="Tahoma"/>
              </a:rPr>
              <a:t>9. True or False:</a:t>
            </a:r>
          </a:p>
          <a:p>
            <a:pPr algn="just">
              <a:lnSpc>
                <a:spcPts val="3214"/>
              </a:lnSpc>
            </a:pPr>
            <a:r>
              <a:rPr lang="en-US" sz="2399">
                <a:solidFill>
                  <a:srgbClr val="023276"/>
                </a:solidFill>
                <a:latin typeface="Tahoma"/>
                <a:ea typeface="Tahoma"/>
                <a:cs typeface="Tahoma"/>
                <a:sym typeface="Tahoma"/>
              </a:rPr>
              <a:t> The limiting reactant determines when the reaction stops.</a:t>
            </a:r>
          </a:p>
          <a:p>
            <a:pPr algn="just">
              <a:lnSpc>
                <a:spcPts val="3214"/>
              </a:lnSpc>
            </a:pPr>
            <a:r>
              <a:rPr lang="en-US" sz="2399">
                <a:solidFill>
                  <a:srgbClr val="023276"/>
                </a:solidFill>
                <a:latin typeface="Tahoma"/>
                <a:ea typeface="Tahoma"/>
                <a:cs typeface="Tahoma"/>
                <a:sym typeface="Tahoma"/>
              </a:rPr>
              <a:t>10. Short Answer:</a:t>
            </a:r>
          </a:p>
          <a:p>
            <a:pPr algn="just">
              <a:lnSpc>
                <a:spcPts val="3214"/>
              </a:lnSpc>
            </a:pPr>
            <a:r>
              <a:rPr lang="en-US" sz="2399">
                <a:solidFill>
                  <a:srgbClr val="023276"/>
                </a:solidFill>
                <a:latin typeface="Tahoma"/>
                <a:ea typeface="Tahoma"/>
                <a:cs typeface="Tahoma"/>
                <a:sym typeface="Tahoma"/>
              </a:rPr>
              <a:t> Why is it important to know the limiting reactant in a reaction?</a:t>
            </a:r>
          </a:p>
          <a:p>
            <a:pPr algn="just">
              <a:lnSpc>
                <a:spcPts val="3214"/>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1028700" y="2755282"/>
            <a:ext cx="11347879" cy="4033901"/>
          </a:xfrm>
          <a:prstGeom prst="rect">
            <a:avLst/>
          </a:prstGeom>
        </p:spPr>
        <p:txBody>
          <a:bodyPr anchor="t" rtlCol="false" tIns="0" lIns="0" bIns="0" rIns="0">
            <a:spAutoFit/>
          </a:bodyPr>
          <a:lstStyle/>
          <a:p>
            <a:pPr algn="just">
              <a:lnSpc>
                <a:spcPts val="15982"/>
              </a:lnSpc>
            </a:pPr>
            <a:r>
              <a:rPr lang="en-US" sz="13100" spc="720">
                <a:solidFill>
                  <a:srgbClr val="023276"/>
                </a:solidFill>
                <a:latin typeface="Tahoma"/>
                <a:ea typeface="Tahoma"/>
                <a:cs typeface="Tahoma"/>
                <a:sym typeface="Tahoma"/>
              </a:rPr>
              <a:t>SHORT ACTIVIRY</a:t>
            </a:r>
          </a:p>
        </p:txBody>
      </p:sp>
      <p:sp>
        <p:nvSpPr>
          <p:cNvPr name="Freeform 4" id="4"/>
          <p:cNvSpPr/>
          <p:nvPr/>
        </p:nvSpPr>
        <p:spPr>
          <a:xfrm flipH="false" flipV="false" rot="1556660">
            <a:off x="11683126" y="596968"/>
            <a:ext cx="4227390" cy="3428029"/>
          </a:xfrm>
          <a:custGeom>
            <a:avLst/>
            <a:gdLst/>
            <a:ahLst/>
            <a:cxnLst/>
            <a:rect r="r" b="b" t="t" l="l"/>
            <a:pathLst>
              <a:path h="3428029" w="4227390">
                <a:moveTo>
                  <a:pt x="0" y="0"/>
                </a:moveTo>
                <a:lnTo>
                  <a:pt x="4227390" y="0"/>
                </a:lnTo>
                <a:lnTo>
                  <a:pt x="4227390" y="3428029"/>
                </a:lnTo>
                <a:lnTo>
                  <a:pt x="0" y="34280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525658">
            <a:off x="7895331" y="8750304"/>
            <a:ext cx="2497338" cy="2025114"/>
          </a:xfrm>
          <a:custGeom>
            <a:avLst/>
            <a:gdLst/>
            <a:ahLst/>
            <a:cxnLst/>
            <a:rect r="r" b="b" t="t" l="l"/>
            <a:pathLst>
              <a:path h="2025114" w="2497338">
                <a:moveTo>
                  <a:pt x="0" y="0"/>
                </a:moveTo>
                <a:lnTo>
                  <a:pt x="2497338" y="0"/>
                </a:lnTo>
                <a:lnTo>
                  <a:pt x="2497338" y="2025114"/>
                </a:lnTo>
                <a:lnTo>
                  <a:pt x="0" y="20251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712252">
            <a:off x="11777030" y="3122798"/>
            <a:ext cx="7135290" cy="8457779"/>
          </a:xfrm>
          <a:custGeom>
            <a:avLst/>
            <a:gdLst/>
            <a:ahLst/>
            <a:cxnLst/>
            <a:rect r="r" b="b" t="t" l="l"/>
            <a:pathLst>
              <a:path h="8457779" w="7135290">
                <a:moveTo>
                  <a:pt x="0" y="0"/>
                </a:moveTo>
                <a:lnTo>
                  <a:pt x="7135289" y="0"/>
                </a:lnTo>
                <a:lnTo>
                  <a:pt x="7135289" y="8457779"/>
                </a:lnTo>
                <a:lnTo>
                  <a:pt x="0" y="845777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3314226" y="346356"/>
            <a:ext cx="13209246" cy="1162304"/>
          </a:xfrm>
          <a:prstGeom prst="rect">
            <a:avLst/>
          </a:prstGeom>
        </p:spPr>
        <p:txBody>
          <a:bodyPr anchor="t" rtlCol="false" tIns="0" lIns="0" bIns="0" rIns="0">
            <a:spAutoFit/>
          </a:bodyPr>
          <a:lstStyle/>
          <a:p>
            <a:pPr algn="l">
              <a:lnSpc>
                <a:spcPts val="9163"/>
              </a:lnSpc>
            </a:pPr>
            <a:r>
              <a:rPr lang="en-US" sz="7700" spc="677" b="true">
                <a:solidFill>
                  <a:srgbClr val="023276"/>
                </a:solidFill>
                <a:latin typeface="Tahoma Bold"/>
                <a:ea typeface="Tahoma Bold"/>
                <a:cs typeface="Tahoma Bold"/>
                <a:sym typeface="Tahoma Bold"/>
              </a:rPr>
              <a:t>What is a Reactant?</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3795384" y="2053150"/>
            <a:ext cx="11255681" cy="2472200"/>
          </a:xfrm>
          <a:prstGeom prst="rect">
            <a:avLst/>
          </a:prstGeom>
        </p:spPr>
        <p:txBody>
          <a:bodyPr anchor="t" rtlCol="false" tIns="0" lIns="0" bIns="0" rIns="0">
            <a:spAutoFit/>
          </a:bodyPr>
          <a:lstStyle/>
          <a:p>
            <a:pPr algn="just">
              <a:lnSpc>
                <a:spcPts val="4896"/>
              </a:lnSpc>
            </a:pPr>
            <a:r>
              <a:rPr lang="en-US" sz="4114">
                <a:solidFill>
                  <a:srgbClr val="023276"/>
                </a:solidFill>
                <a:latin typeface="Tahoma"/>
                <a:ea typeface="Tahoma"/>
                <a:cs typeface="Tahoma"/>
                <a:sym typeface="Tahoma"/>
              </a:rPr>
              <a:t>A reactant is a substance that takes part in a chemical reaction and undergoes a change to form new substances called products. Reactants are the starting materials in a chemical reaction.</a:t>
            </a:r>
          </a:p>
        </p:txBody>
      </p:sp>
      <p:sp>
        <p:nvSpPr>
          <p:cNvPr name="Freeform 8" id="8"/>
          <p:cNvSpPr/>
          <p:nvPr/>
        </p:nvSpPr>
        <p:spPr>
          <a:xfrm flipH="false" flipV="false" rot="616735">
            <a:off x="-2896403" y="6803190"/>
            <a:ext cx="6554414" cy="5970475"/>
          </a:xfrm>
          <a:custGeom>
            <a:avLst/>
            <a:gdLst/>
            <a:ahLst/>
            <a:cxnLst/>
            <a:rect r="r" b="b" t="t" l="l"/>
            <a:pathLst>
              <a:path h="5970475" w="6554414">
                <a:moveTo>
                  <a:pt x="0" y="0"/>
                </a:moveTo>
                <a:lnTo>
                  <a:pt x="6554414" y="0"/>
                </a:lnTo>
                <a:lnTo>
                  <a:pt x="6554414" y="5970475"/>
                </a:lnTo>
                <a:lnTo>
                  <a:pt x="0" y="59704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3795384" y="5092835"/>
            <a:ext cx="11255681" cy="4948700"/>
          </a:xfrm>
          <a:prstGeom prst="rect">
            <a:avLst/>
          </a:prstGeom>
        </p:spPr>
        <p:txBody>
          <a:bodyPr anchor="t" rtlCol="false" tIns="0" lIns="0" bIns="0" rIns="0">
            <a:spAutoFit/>
          </a:bodyPr>
          <a:lstStyle/>
          <a:p>
            <a:pPr algn="just">
              <a:lnSpc>
                <a:spcPts val="4896"/>
              </a:lnSpc>
            </a:pPr>
            <a:r>
              <a:rPr lang="en-US" sz="4114" b="true">
                <a:solidFill>
                  <a:srgbClr val="023276"/>
                </a:solidFill>
                <a:latin typeface="Tahoma Bold"/>
                <a:ea typeface="Tahoma Bold"/>
                <a:cs typeface="Tahoma Bold"/>
                <a:sym typeface="Tahoma Bold"/>
              </a:rPr>
              <a:t>Example:</a:t>
            </a:r>
          </a:p>
          <a:p>
            <a:pPr algn="just" marL="888285" indent="-444142" lvl="1">
              <a:lnSpc>
                <a:spcPts val="4896"/>
              </a:lnSpc>
              <a:buFont typeface="Arial"/>
              <a:buChar char="•"/>
            </a:pPr>
            <a:r>
              <a:rPr lang="en-US" b="true" sz="4114">
                <a:solidFill>
                  <a:srgbClr val="023276"/>
                </a:solidFill>
                <a:latin typeface="Tahoma Bold"/>
                <a:ea typeface="Tahoma Bold"/>
                <a:cs typeface="Tahoma Bold"/>
                <a:sym typeface="Tahoma Bold"/>
              </a:rPr>
              <a:t>Hydrogen (H₂) and Oxygen (O₂)</a:t>
            </a:r>
          </a:p>
          <a:p>
            <a:pPr algn="just">
              <a:lnSpc>
                <a:spcPts val="4896"/>
              </a:lnSpc>
            </a:pPr>
            <a:r>
              <a:rPr lang="en-US" sz="4114" b="true">
                <a:solidFill>
                  <a:srgbClr val="023276"/>
                </a:solidFill>
                <a:latin typeface="Tahoma Bold"/>
                <a:ea typeface="Tahoma Bold"/>
                <a:cs typeface="Tahoma Bold"/>
                <a:sym typeface="Tahoma Bold"/>
              </a:rPr>
              <a:t>      React to form water (H₂O).</a:t>
            </a:r>
          </a:p>
          <a:p>
            <a:pPr algn="just">
              <a:lnSpc>
                <a:spcPts val="4896"/>
              </a:lnSpc>
            </a:pPr>
          </a:p>
          <a:p>
            <a:pPr algn="just" marL="888285" indent="-444142" lvl="1">
              <a:lnSpc>
                <a:spcPts val="4896"/>
              </a:lnSpc>
              <a:buFont typeface="Arial"/>
              <a:buChar char="•"/>
            </a:pPr>
            <a:r>
              <a:rPr lang="en-US" b="true" sz="4114">
                <a:solidFill>
                  <a:srgbClr val="023276"/>
                </a:solidFill>
                <a:latin typeface="Tahoma Bold"/>
                <a:ea typeface="Tahoma Bold"/>
                <a:cs typeface="Tahoma Bold"/>
                <a:sym typeface="Tahoma Bold"/>
              </a:rPr>
              <a:t>Iron (Fe) and Oxygen (O₂)</a:t>
            </a:r>
          </a:p>
          <a:p>
            <a:pPr algn="just">
              <a:lnSpc>
                <a:spcPts val="4896"/>
              </a:lnSpc>
            </a:pPr>
            <a:r>
              <a:rPr lang="en-US" sz="4114" b="true">
                <a:solidFill>
                  <a:srgbClr val="023276"/>
                </a:solidFill>
                <a:latin typeface="Tahoma Bold"/>
                <a:ea typeface="Tahoma Bold"/>
                <a:cs typeface="Tahoma Bold"/>
                <a:sym typeface="Tahoma Bold"/>
              </a:rPr>
              <a:t>      </a:t>
            </a:r>
            <a:r>
              <a:rPr lang="en-US" sz="4114" b="true">
                <a:solidFill>
                  <a:srgbClr val="023276"/>
                </a:solidFill>
                <a:latin typeface="Tahoma Bold"/>
                <a:ea typeface="Tahoma Bold"/>
                <a:cs typeface="Tahoma Bold"/>
                <a:sym typeface="Tahoma Bold"/>
              </a:rPr>
              <a:t>React to form rust (iron oxide).</a:t>
            </a:r>
          </a:p>
          <a:p>
            <a:pPr algn="just">
              <a:lnSpc>
                <a:spcPts val="4896"/>
              </a:lnSpc>
            </a:pPr>
          </a:p>
          <a:p>
            <a:pPr algn="just">
              <a:lnSpc>
                <a:spcPts val="4896"/>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3709883" y="267224"/>
            <a:ext cx="12308426" cy="1296797"/>
          </a:xfrm>
          <a:prstGeom prst="rect">
            <a:avLst/>
          </a:prstGeom>
        </p:spPr>
        <p:txBody>
          <a:bodyPr anchor="t" rtlCol="false" tIns="0" lIns="0" bIns="0" rIns="0">
            <a:spAutoFit/>
          </a:bodyPr>
          <a:lstStyle/>
          <a:p>
            <a:pPr algn="l">
              <a:lnSpc>
                <a:spcPts val="10234"/>
              </a:lnSpc>
            </a:pPr>
            <a:r>
              <a:rPr lang="en-US" sz="8600" spc="756" b="true">
                <a:solidFill>
                  <a:srgbClr val="023276"/>
                </a:solidFill>
                <a:latin typeface="Tahoma Bold"/>
                <a:ea typeface="Tahoma Bold"/>
                <a:cs typeface="Tahoma Bold"/>
                <a:sym typeface="Tahoma Bold"/>
              </a:rPr>
              <a:t>What is a Product</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3795384" y="2053150"/>
            <a:ext cx="11255681" cy="2472200"/>
          </a:xfrm>
          <a:prstGeom prst="rect">
            <a:avLst/>
          </a:prstGeom>
        </p:spPr>
        <p:txBody>
          <a:bodyPr anchor="t" rtlCol="false" tIns="0" lIns="0" bIns="0" rIns="0">
            <a:spAutoFit/>
          </a:bodyPr>
          <a:lstStyle/>
          <a:p>
            <a:pPr algn="just">
              <a:lnSpc>
                <a:spcPts val="4896"/>
              </a:lnSpc>
            </a:pPr>
            <a:r>
              <a:rPr lang="en-US" sz="4114">
                <a:solidFill>
                  <a:srgbClr val="023276"/>
                </a:solidFill>
                <a:latin typeface="Tahoma"/>
                <a:ea typeface="Tahoma"/>
                <a:cs typeface="Tahoma"/>
                <a:sym typeface="Tahoma"/>
              </a:rPr>
              <a:t>A product is the new substance formed after a chemical reaction takes place.</a:t>
            </a:r>
          </a:p>
          <a:p>
            <a:pPr algn="just">
              <a:lnSpc>
                <a:spcPts val="4896"/>
              </a:lnSpc>
            </a:pPr>
            <a:r>
              <a:rPr lang="en-US" sz="4114">
                <a:solidFill>
                  <a:srgbClr val="023276"/>
                </a:solidFill>
                <a:latin typeface="Tahoma"/>
                <a:ea typeface="Tahoma"/>
                <a:cs typeface="Tahoma"/>
                <a:sym typeface="Tahoma"/>
              </a:rPr>
              <a:t> It is what you end up with after the reactants react.</a:t>
            </a:r>
          </a:p>
        </p:txBody>
      </p:sp>
      <p:sp>
        <p:nvSpPr>
          <p:cNvPr name="Freeform 8" id="8"/>
          <p:cNvSpPr/>
          <p:nvPr/>
        </p:nvSpPr>
        <p:spPr>
          <a:xfrm flipH="false" flipV="false" rot="616735">
            <a:off x="-4067547" y="8346296"/>
            <a:ext cx="6554414" cy="5970475"/>
          </a:xfrm>
          <a:custGeom>
            <a:avLst/>
            <a:gdLst/>
            <a:ahLst/>
            <a:cxnLst/>
            <a:rect r="r" b="b" t="t" l="l"/>
            <a:pathLst>
              <a:path h="5970475" w="6554414">
                <a:moveTo>
                  <a:pt x="0" y="0"/>
                </a:moveTo>
                <a:lnTo>
                  <a:pt x="6554414" y="0"/>
                </a:lnTo>
                <a:lnTo>
                  <a:pt x="6554414" y="5970476"/>
                </a:lnTo>
                <a:lnTo>
                  <a:pt x="0" y="59704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2544188" y="5272501"/>
            <a:ext cx="13758073" cy="3479036"/>
          </a:xfrm>
          <a:prstGeom prst="rect">
            <a:avLst/>
          </a:prstGeom>
        </p:spPr>
        <p:txBody>
          <a:bodyPr anchor="t" rtlCol="false" tIns="0" lIns="0" bIns="0" rIns="0">
            <a:spAutoFit/>
          </a:bodyPr>
          <a:lstStyle/>
          <a:p>
            <a:pPr algn="just">
              <a:lnSpc>
                <a:spcPts val="3914"/>
              </a:lnSpc>
            </a:pPr>
            <a:r>
              <a:rPr lang="en-US" sz="3289" b="true">
                <a:solidFill>
                  <a:srgbClr val="023276"/>
                </a:solidFill>
                <a:latin typeface="Tahoma Bold"/>
                <a:ea typeface="Tahoma Bold"/>
                <a:cs typeface="Tahoma Bold"/>
                <a:sym typeface="Tahoma Bold"/>
              </a:rPr>
              <a:t>Example:</a:t>
            </a:r>
          </a:p>
          <a:p>
            <a:pPr algn="just" marL="710266" indent="-355133" lvl="1">
              <a:lnSpc>
                <a:spcPts val="3914"/>
              </a:lnSpc>
              <a:buFont typeface="Arial"/>
              <a:buChar char="•"/>
            </a:pPr>
            <a:r>
              <a:rPr lang="en-US" b="true" sz="3289">
                <a:solidFill>
                  <a:srgbClr val="023276"/>
                </a:solidFill>
                <a:latin typeface="Tahoma Bold"/>
                <a:ea typeface="Tahoma Bold"/>
                <a:cs typeface="Tahoma Bold"/>
                <a:sym typeface="Tahoma Bold"/>
              </a:rPr>
              <a:t>Hydrogen (reactant) + Oxygen (reactant) → Water (product)</a:t>
            </a:r>
          </a:p>
          <a:p>
            <a:pPr algn="just">
              <a:lnSpc>
                <a:spcPts val="3914"/>
              </a:lnSpc>
            </a:pPr>
          </a:p>
          <a:p>
            <a:pPr algn="just" marL="710266" indent="-355133" lvl="1">
              <a:lnSpc>
                <a:spcPts val="3914"/>
              </a:lnSpc>
              <a:buFont typeface="Arial"/>
              <a:buChar char="•"/>
            </a:pPr>
            <a:r>
              <a:rPr lang="en-US" b="true" sz="3289">
                <a:solidFill>
                  <a:srgbClr val="023276"/>
                </a:solidFill>
                <a:latin typeface="Tahoma Bold"/>
                <a:ea typeface="Tahoma Bold"/>
                <a:cs typeface="Tahoma Bold"/>
                <a:sym typeface="Tahoma Bold"/>
              </a:rPr>
              <a:t>Iron (reactant) + Oxygen (reactant) →  rust (product).</a:t>
            </a:r>
          </a:p>
          <a:p>
            <a:pPr algn="just">
              <a:lnSpc>
                <a:spcPts val="3914"/>
              </a:lnSpc>
            </a:pPr>
            <a:r>
              <a:rPr lang="en-US" sz="3289" b="true">
                <a:solidFill>
                  <a:srgbClr val="023276"/>
                </a:solidFill>
                <a:latin typeface="Tahoma Bold"/>
                <a:ea typeface="Tahoma Bold"/>
                <a:cs typeface="Tahoma Bold"/>
                <a:sym typeface="Tahoma Bold"/>
              </a:rPr>
              <a:t>      </a:t>
            </a:r>
          </a:p>
          <a:p>
            <a:pPr algn="just">
              <a:lnSpc>
                <a:spcPts val="3914"/>
              </a:lnSpc>
            </a:pPr>
          </a:p>
          <a:p>
            <a:pPr algn="just">
              <a:lnSpc>
                <a:spcPts val="3914"/>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3516159" y="1028700"/>
            <a:ext cx="11394415" cy="806848"/>
          </a:xfrm>
          <a:prstGeom prst="rect">
            <a:avLst/>
          </a:prstGeom>
        </p:spPr>
        <p:txBody>
          <a:bodyPr anchor="t" rtlCol="false" tIns="0" lIns="0" bIns="0" rIns="0">
            <a:spAutoFit/>
          </a:bodyPr>
          <a:lstStyle/>
          <a:p>
            <a:pPr algn="l">
              <a:lnSpc>
                <a:spcPts val="6322"/>
              </a:lnSpc>
            </a:pPr>
            <a:r>
              <a:rPr lang="en-US" sz="5313" spc="467" b="true">
                <a:solidFill>
                  <a:srgbClr val="023276"/>
                </a:solidFill>
                <a:latin typeface="Tahoma Bold"/>
                <a:ea typeface="Tahoma Bold"/>
                <a:cs typeface="Tahoma Bold"/>
                <a:sym typeface="Tahoma Bold"/>
              </a:rPr>
              <a:t>Limiting Reactant Definition</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3516159" y="2571450"/>
            <a:ext cx="11255681" cy="5567825"/>
          </a:xfrm>
          <a:prstGeom prst="rect">
            <a:avLst/>
          </a:prstGeom>
        </p:spPr>
        <p:txBody>
          <a:bodyPr anchor="t" rtlCol="false" tIns="0" lIns="0" bIns="0" rIns="0">
            <a:spAutoFit/>
          </a:bodyPr>
          <a:lstStyle/>
          <a:p>
            <a:pPr algn="just">
              <a:lnSpc>
                <a:spcPts val="4896"/>
              </a:lnSpc>
            </a:pPr>
            <a:r>
              <a:rPr lang="en-US" sz="4114">
                <a:solidFill>
                  <a:srgbClr val="023276"/>
                </a:solidFill>
                <a:latin typeface="Tahoma"/>
                <a:ea typeface="Tahoma"/>
                <a:cs typeface="Tahoma"/>
                <a:sym typeface="Tahoma"/>
              </a:rPr>
              <a:t>The limiting reactant is the reactant that gets used up first in a chemical reaction.</a:t>
            </a:r>
          </a:p>
          <a:p>
            <a:pPr algn="just">
              <a:lnSpc>
                <a:spcPts val="4896"/>
              </a:lnSpc>
            </a:pPr>
            <a:r>
              <a:rPr lang="en-US" sz="4114">
                <a:solidFill>
                  <a:srgbClr val="023276"/>
                </a:solidFill>
                <a:latin typeface="Tahoma"/>
                <a:ea typeface="Tahoma"/>
                <a:cs typeface="Tahoma"/>
                <a:sym typeface="Tahoma"/>
              </a:rPr>
              <a:t> Because it runs out, it limits or controls how much product can be formed.</a:t>
            </a:r>
          </a:p>
          <a:p>
            <a:pPr algn="just">
              <a:lnSpc>
                <a:spcPts val="4896"/>
              </a:lnSpc>
            </a:pPr>
          </a:p>
          <a:p>
            <a:pPr algn="just">
              <a:lnSpc>
                <a:spcPts val="4896"/>
              </a:lnSpc>
            </a:pPr>
            <a:r>
              <a:rPr lang="en-US" sz="4114" b="true">
                <a:solidFill>
                  <a:srgbClr val="023276"/>
                </a:solidFill>
                <a:latin typeface="Tahoma Bold"/>
                <a:ea typeface="Tahoma Bold"/>
                <a:cs typeface="Tahoma Bold"/>
                <a:sym typeface="Tahoma Bold"/>
              </a:rPr>
              <a:t>Simple idea:</a:t>
            </a:r>
          </a:p>
          <a:p>
            <a:pPr algn="just">
              <a:lnSpc>
                <a:spcPts val="4896"/>
              </a:lnSpc>
            </a:pPr>
            <a:r>
              <a:rPr lang="en-US" sz="4114">
                <a:solidFill>
                  <a:srgbClr val="023276"/>
                </a:solidFill>
                <a:latin typeface="Tahoma"/>
                <a:ea typeface="Tahoma"/>
                <a:cs typeface="Tahoma"/>
                <a:sym typeface="Tahoma"/>
              </a:rPr>
              <a:t>  The reaction stops when the limiting reactant is all used up.</a:t>
            </a:r>
          </a:p>
          <a:p>
            <a:pPr algn="just">
              <a:lnSpc>
                <a:spcPts val="4896"/>
              </a:lnSpc>
            </a:pPr>
          </a:p>
        </p:txBody>
      </p:sp>
      <p:sp>
        <p:nvSpPr>
          <p:cNvPr name="Freeform 8" id="8"/>
          <p:cNvSpPr/>
          <p:nvPr/>
        </p:nvSpPr>
        <p:spPr>
          <a:xfrm flipH="false" flipV="false" rot="616735">
            <a:off x="-4067547" y="8346296"/>
            <a:ext cx="6554414" cy="5970475"/>
          </a:xfrm>
          <a:custGeom>
            <a:avLst/>
            <a:gdLst/>
            <a:ahLst/>
            <a:cxnLst/>
            <a:rect r="r" b="b" t="t" l="l"/>
            <a:pathLst>
              <a:path h="5970475" w="6554414">
                <a:moveTo>
                  <a:pt x="0" y="0"/>
                </a:moveTo>
                <a:lnTo>
                  <a:pt x="6554414" y="0"/>
                </a:lnTo>
                <a:lnTo>
                  <a:pt x="6554414" y="5970476"/>
                </a:lnTo>
                <a:lnTo>
                  <a:pt x="0" y="59704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908507" y="1028700"/>
            <a:ext cx="13007312" cy="806848"/>
          </a:xfrm>
          <a:prstGeom prst="rect">
            <a:avLst/>
          </a:prstGeom>
        </p:spPr>
        <p:txBody>
          <a:bodyPr anchor="t" rtlCol="false" tIns="0" lIns="0" bIns="0" rIns="0">
            <a:spAutoFit/>
          </a:bodyPr>
          <a:lstStyle/>
          <a:p>
            <a:pPr algn="l">
              <a:lnSpc>
                <a:spcPts val="6322"/>
              </a:lnSpc>
            </a:pPr>
            <a:r>
              <a:rPr lang="en-US" sz="5313" spc="467" b="true">
                <a:solidFill>
                  <a:srgbClr val="023276"/>
                </a:solidFill>
                <a:latin typeface="Tahoma Bold"/>
                <a:ea typeface="Tahoma Bold"/>
                <a:cs typeface="Tahoma Bold"/>
                <a:sym typeface="Tahoma Bold"/>
              </a:rPr>
              <a:t>why Limiting Reactant matters?</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3784322" y="1954226"/>
            <a:ext cx="11255681" cy="5567825"/>
          </a:xfrm>
          <a:prstGeom prst="rect">
            <a:avLst/>
          </a:prstGeom>
        </p:spPr>
        <p:txBody>
          <a:bodyPr anchor="t" rtlCol="false" tIns="0" lIns="0" bIns="0" rIns="0">
            <a:spAutoFit/>
          </a:bodyPr>
          <a:lstStyle/>
          <a:p>
            <a:pPr algn="just">
              <a:lnSpc>
                <a:spcPts val="4896"/>
              </a:lnSpc>
            </a:pPr>
          </a:p>
          <a:p>
            <a:pPr algn="just">
              <a:lnSpc>
                <a:spcPts val="4896"/>
              </a:lnSpc>
            </a:pPr>
            <a:r>
              <a:rPr lang="en-US" sz="4114">
                <a:solidFill>
                  <a:srgbClr val="023276"/>
                </a:solidFill>
                <a:latin typeface="Tahoma"/>
                <a:ea typeface="Tahoma"/>
                <a:cs typeface="Tahoma"/>
                <a:sym typeface="Tahoma"/>
              </a:rPr>
              <a:t>The limiting reactant matters because it is the reactant that runs out first and stops the reaction. It determines the exact amount of product that can be formed. Knowing the limiting reactant helps make accurate calculations and prevents wasting other reactants.</a:t>
            </a:r>
          </a:p>
          <a:p>
            <a:pPr algn="just">
              <a:lnSpc>
                <a:spcPts val="4896"/>
              </a:lnSpc>
            </a:pPr>
          </a:p>
        </p:txBody>
      </p:sp>
      <p:sp>
        <p:nvSpPr>
          <p:cNvPr name="Freeform 8" id="8"/>
          <p:cNvSpPr/>
          <p:nvPr/>
        </p:nvSpPr>
        <p:spPr>
          <a:xfrm flipH="false" flipV="false" rot="616735">
            <a:off x="-4067547" y="8346296"/>
            <a:ext cx="6554414" cy="5970475"/>
          </a:xfrm>
          <a:custGeom>
            <a:avLst/>
            <a:gdLst/>
            <a:ahLst/>
            <a:cxnLst/>
            <a:rect r="r" b="b" t="t" l="l"/>
            <a:pathLst>
              <a:path h="5970475" w="6554414">
                <a:moveTo>
                  <a:pt x="0" y="0"/>
                </a:moveTo>
                <a:lnTo>
                  <a:pt x="6554414" y="0"/>
                </a:lnTo>
                <a:lnTo>
                  <a:pt x="6554414" y="5970476"/>
                </a:lnTo>
                <a:lnTo>
                  <a:pt x="0" y="59704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908507" y="1028700"/>
            <a:ext cx="13007312" cy="8068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Excess Reactant</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3784322" y="2349883"/>
            <a:ext cx="11255681" cy="6186950"/>
          </a:xfrm>
          <a:prstGeom prst="rect">
            <a:avLst/>
          </a:prstGeom>
        </p:spPr>
        <p:txBody>
          <a:bodyPr anchor="t" rtlCol="false" tIns="0" lIns="0" bIns="0" rIns="0">
            <a:spAutoFit/>
          </a:bodyPr>
          <a:lstStyle/>
          <a:p>
            <a:pPr algn="just">
              <a:lnSpc>
                <a:spcPts val="4896"/>
              </a:lnSpc>
            </a:pPr>
            <a:r>
              <a:rPr lang="en-US" sz="4114">
                <a:solidFill>
                  <a:srgbClr val="023276"/>
                </a:solidFill>
                <a:latin typeface="Tahoma"/>
                <a:ea typeface="Tahoma"/>
                <a:cs typeface="Tahoma"/>
                <a:sym typeface="Tahoma"/>
              </a:rPr>
              <a:t>The excess reactant is the reactant that is not completely used up in a chemical reaction. It is the reactant that has extra or leftover after the limiting reactant is consumed.</a:t>
            </a:r>
          </a:p>
          <a:p>
            <a:pPr algn="just">
              <a:lnSpc>
                <a:spcPts val="4896"/>
              </a:lnSpc>
            </a:pPr>
          </a:p>
          <a:p>
            <a:pPr algn="just">
              <a:lnSpc>
                <a:spcPts val="4896"/>
              </a:lnSpc>
            </a:pPr>
            <a:r>
              <a:rPr lang="en-US" sz="4114" b="true">
                <a:solidFill>
                  <a:srgbClr val="023276"/>
                </a:solidFill>
                <a:latin typeface="Tahoma Bold"/>
                <a:ea typeface="Tahoma Bold"/>
                <a:cs typeface="Tahoma Bold"/>
                <a:sym typeface="Tahoma Bold"/>
              </a:rPr>
              <a:t>Simple idea:</a:t>
            </a:r>
          </a:p>
          <a:p>
            <a:pPr algn="just">
              <a:lnSpc>
                <a:spcPts val="4896"/>
              </a:lnSpc>
            </a:pPr>
            <a:r>
              <a:rPr lang="en-US" sz="4114">
                <a:solidFill>
                  <a:srgbClr val="023276"/>
                </a:solidFill>
                <a:latin typeface="Tahoma"/>
                <a:ea typeface="Tahoma"/>
                <a:cs typeface="Tahoma"/>
                <a:sym typeface="Tahoma"/>
              </a:rPr>
              <a:t>The excess reactant remains because the reaction stops once the limiting reactant runs out.</a:t>
            </a:r>
          </a:p>
          <a:p>
            <a:pPr algn="just">
              <a:lnSpc>
                <a:spcPts val="4896"/>
              </a:lnSpc>
            </a:pPr>
          </a:p>
        </p:txBody>
      </p:sp>
      <p:sp>
        <p:nvSpPr>
          <p:cNvPr name="Freeform 8" id="8"/>
          <p:cNvSpPr/>
          <p:nvPr/>
        </p:nvSpPr>
        <p:spPr>
          <a:xfrm flipH="false" flipV="false" rot="616735">
            <a:off x="-4067547" y="8346296"/>
            <a:ext cx="6554414" cy="5970475"/>
          </a:xfrm>
          <a:custGeom>
            <a:avLst/>
            <a:gdLst/>
            <a:ahLst/>
            <a:cxnLst/>
            <a:rect r="r" b="b" t="t" l="l"/>
            <a:pathLst>
              <a:path h="5970475" w="6554414">
                <a:moveTo>
                  <a:pt x="0" y="0"/>
                </a:moveTo>
                <a:lnTo>
                  <a:pt x="6554414" y="0"/>
                </a:lnTo>
                <a:lnTo>
                  <a:pt x="6554414" y="5970476"/>
                </a:lnTo>
                <a:lnTo>
                  <a:pt x="0" y="59704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908507" y="1028700"/>
            <a:ext cx="13007312" cy="8068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Excess Reactant</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3784322" y="2363115"/>
            <a:ext cx="11255681" cy="7425200"/>
          </a:xfrm>
          <a:prstGeom prst="rect">
            <a:avLst/>
          </a:prstGeom>
        </p:spPr>
        <p:txBody>
          <a:bodyPr anchor="t" rtlCol="false" tIns="0" lIns="0" bIns="0" rIns="0">
            <a:spAutoFit/>
          </a:bodyPr>
          <a:lstStyle/>
          <a:p>
            <a:pPr algn="just">
              <a:lnSpc>
                <a:spcPts val="4896"/>
              </a:lnSpc>
            </a:pPr>
            <a:r>
              <a:rPr lang="en-US" sz="4114" b="true">
                <a:solidFill>
                  <a:srgbClr val="023276"/>
                </a:solidFill>
                <a:latin typeface="Tahoma Bold"/>
                <a:ea typeface="Tahoma Bold"/>
                <a:cs typeface="Tahoma Bold"/>
                <a:sym typeface="Tahoma Bold"/>
              </a:rPr>
              <a:t>Key Ideas:</a:t>
            </a:r>
          </a:p>
          <a:p>
            <a:pPr algn="just" marL="888285" indent="-444142" lvl="1">
              <a:lnSpc>
                <a:spcPts val="4896"/>
              </a:lnSpc>
              <a:buFont typeface="Arial"/>
              <a:buChar char="•"/>
            </a:pPr>
            <a:r>
              <a:rPr lang="en-US" sz="4114">
                <a:solidFill>
                  <a:srgbClr val="023276"/>
                </a:solidFill>
                <a:latin typeface="Tahoma"/>
                <a:ea typeface="Tahoma"/>
                <a:cs typeface="Tahoma"/>
                <a:sym typeface="Tahoma"/>
              </a:rPr>
              <a:t>The reaction stops when the limiting reactant is used up.</a:t>
            </a:r>
          </a:p>
          <a:p>
            <a:pPr algn="just" marL="888285" indent="-444142" lvl="1">
              <a:lnSpc>
                <a:spcPts val="4896"/>
              </a:lnSpc>
              <a:buFont typeface="Arial"/>
              <a:buChar char="•"/>
            </a:pPr>
            <a:r>
              <a:rPr lang="en-US" sz="4114">
                <a:solidFill>
                  <a:srgbClr val="023276"/>
                </a:solidFill>
                <a:latin typeface="Tahoma"/>
                <a:ea typeface="Tahoma"/>
                <a:cs typeface="Tahoma"/>
                <a:sym typeface="Tahoma"/>
              </a:rPr>
              <a:t>The excess reactant is left over after the reaction.</a:t>
            </a:r>
          </a:p>
          <a:p>
            <a:pPr algn="just" marL="888285" indent="-444142" lvl="1">
              <a:lnSpc>
                <a:spcPts val="4896"/>
              </a:lnSpc>
              <a:buFont typeface="Arial"/>
              <a:buChar char="•"/>
            </a:pPr>
            <a:r>
              <a:rPr lang="en-US" sz="4114">
                <a:solidFill>
                  <a:srgbClr val="023276"/>
                </a:solidFill>
                <a:latin typeface="Tahoma"/>
                <a:ea typeface="Tahoma"/>
                <a:cs typeface="Tahoma"/>
                <a:sym typeface="Tahoma"/>
              </a:rPr>
              <a:t>The limiting reactant controls how much product can form.</a:t>
            </a:r>
          </a:p>
          <a:p>
            <a:pPr algn="just" marL="888285" indent="-444142" lvl="1">
              <a:lnSpc>
                <a:spcPts val="4896"/>
              </a:lnSpc>
              <a:buFont typeface="Arial"/>
              <a:buChar char="•"/>
            </a:pPr>
            <a:r>
              <a:rPr lang="en-US" sz="4114">
                <a:solidFill>
                  <a:srgbClr val="023276"/>
                </a:solidFill>
                <a:latin typeface="Tahoma"/>
                <a:ea typeface="Tahoma"/>
                <a:cs typeface="Tahoma"/>
                <a:sym typeface="Tahoma"/>
              </a:rPr>
              <a:t>Reactants must follow the mole ratio in the balanced equation.</a:t>
            </a:r>
          </a:p>
          <a:p>
            <a:pPr algn="just" marL="888285" indent="-444142" lvl="1">
              <a:lnSpc>
                <a:spcPts val="4896"/>
              </a:lnSpc>
              <a:buFont typeface="Arial"/>
              <a:buChar char="•"/>
            </a:pPr>
            <a:r>
              <a:rPr lang="en-US" sz="4114">
                <a:solidFill>
                  <a:srgbClr val="023276"/>
                </a:solidFill>
                <a:latin typeface="Tahoma"/>
                <a:ea typeface="Tahoma"/>
                <a:cs typeface="Tahoma"/>
                <a:sym typeface="Tahoma"/>
              </a:rPr>
              <a:t>Identifying the limiting reactant makes calculations accurate and efficient.</a:t>
            </a:r>
          </a:p>
          <a:p>
            <a:pPr algn="just">
              <a:lnSpc>
                <a:spcPts val="4896"/>
              </a:lnSpc>
            </a:pPr>
          </a:p>
        </p:txBody>
      </p:sp>
      <p:sp>
        <p:nvSpPr>
          <p:cNvPr name="Freeform 8" id="8"/>
          <p:cNvSpPr/>
          <p:nvPr/>
        </p:nvSpPr>
        <p:spPr>
          <a:xfrm flipH="false" flipV="false" rot="616735">
            <a:off x="-4067547" y="8346296"/>
            <a:ext cx="6554414" cy="5970475"/>
          </a:xfrm>
          <a:custGeom>
            <a:avLst/>
            <a:gdLst/>
            <a:ahLst/>
            <a:cxnLst/>
            <a:rect r="r" b="b" t="t" l="l"/>
            <a:pathLst>
              <a:path h="5970475" w="6554414">
                <a:moveTo>
                  <a:pt x="0" y="0"/>
                </a:moveTo>
                <a:lnTo>
                  <a:pt x="6554414" y="0"/>
                </a:lnTo>
                <a:lnTo>
                  <a:pt x="6554414" y="5970476"/>
                </a:lnTo>
                <a:lnTo>
                  <a:pt x="0" y="59704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10287000" y="0"/>
                </a:moveTo>
                <a:lnTo>
                  <a:pt x="10287000" y="18288000"/>
                </a:lnTo>
                <a:lnTo>
                  <a:pt x="0" y="18288000"/>
                </a:lnTo>
                <a:lnTo>
                  <a:pt x="0" y="0"/>
                </a:lnTo>
                <a:lnTo>
                  <a:pt x="10287000" y="0"/>
                </a:lnTo>
                <a:close/>
              </a:path>
            </a:pathLst>
          </a:custGeom>
          <a:blipFill>
            <a:blip r:embed="rId2"/>
            <a:stretch>
              <a:fillRect l="-83333" t="0" r="-83333" b="0"/>
            </a:stretch>
          </a:blipFill>
        </p:spPr>
      </p:sp>
      <p:sp>
        <p:nvSpPr>
          <p:cNvPr name="TextBox 3" id="3"/>
          <p:cNvSpPr txBox="true"/>
          <p:nvPr/>
        </p:nvSpPr>
        <p:spPr>
          <a:xfrm rot="0">
            <a:off x="2640344" y="144191"/>
            <a:ext cx="13007312" cy="1606948"/>
          </a:xfrm>
          <a:prstGeom prst="rect">
            <a:avLst/>
          </a:prstGeom>
        </p:spPr>
        <p:txBody>
          <a:bodyPr anchor="t" rtlCol="false" tIns="0" lIns="0" bIns="0" rIns="0">
            <a:spAutoFit/>
          </a:bodyPr>
          <a:lstStyle/>
          <a:p>
            <a:pPr algn="ctr">
              <a:lnSpc>
                <a:spcPts val="6322"/>
              </a:lnSpc>
            </a:pPr>
            <a:r>
              <a:rPr lang="en-US" b="true" sz="5313" spc="467">
                <a:solidFill>
                  <a:srgbClr val="023276"/>
                </a:solidFill>
                <a:latin typeface="Tahoma Bold"/>
                <a:ea typeface="Tahoma Bold"/>
                <a:cs typeface="Tahoma Bold"/>
                <a:sym typeface="Tahoma Bold"/>
              </a:rPr>
              <a:t>Steps to Identify Limiting Reactant</a:t>
            </a:r>
          </a:p>
        </p:txBody>
      </p:sp>
      <p:sp>
        <p:nvSpPr>
          <p:cNvPr name="Freeform 4" id="4"/>
          <p:cNvSpPr/>
          <p:nvPr/>
        </p:nvSpPr>
        <p:spPr>
          <a:xfrm flipH="false" flipV="false" rot="9918687">
            <a:off x="-1221518" y="-715804"/>
            <a:ext cx="3204643" cy="2919138"/>
          </a:xfrm>
          <a:custGeom>
            <a:avLst/>
            <a:gdLst/>
            <a:ahLst/>
            <a:cxnLst/>
            <a:rect r="r" b="b" t="t" l="l"/>
            <a:pathLst>
              <a:path h="2919138" w="3204643">
                <a:moveTo>
                  <a:pt x="0" y="0"/>
                </a:moveTo>
                <a:lnTo>
                  <a:pt x="3204643" y="0"/>
                </a:lnTo>
                <a:lnTo>
                  <a:pt x="3204643" y="2919139"/>
                </a:lnTo>
                <a:lnTo>
                  <a:pt x="0" y="29191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1131040">
            <a:off x="16720537" y="-622722"/>
            <a:ext cx="1891489" cy="1533825"/>
          </a:xfrm>
          <a:custGeom>
            <a:avLst/>
            <a:gdLst/>
            <a:ahLst/>
            <a:cxnLst/>
            <a:rect r="r" b="b" t="t" l="l"/>
            <a:pathLst>
              <a:path h="1533825" w="1891489">
                <a:moveTo>
                  <a:pt x="0" y="0"/>
                </a:moveTo>
                <a:lnTo>
                  <a:pt x="1891489" y="0"/>
                </a:lnTo>
                <a:lnTo>
                  <a:pt x="1891489" y="1533825"/>
                </a:lnTo>
                <a:lnTo>
                  <a:pt x="0" y="15338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7921096">
            <a:off x="16969545" y="9227933"/>
            <a:ext cx="2006643" cy="1627205"/>
          </a:xfrm>
          <a:custGeom>
            <a:avLst/>
            <a:gdLst/>
            <a:ahLst/>
            <a:cxnLst/>
            <a:rect r="r" b="b" t="t" l="l"/>
            <a:pathLst>
              <a:path h="1627205" w="2006643">
                <a:moveTo>
                  <a:pt x="0" y="0"/>
                </a:moveTo>
                <a:lnTo>
                  <a:pt x="2006644" y="0"/>
                </a:lnTo>
                <a:lnTo>
                  <a:pt x="2006644" y="1627205"/>
                </a:lnTo>
                <a:lnTo>
                  <a:pt x="0" y="16272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982353" y="1962494"/>
            <a:ext cx="14323293" cy="8684080"/>
          </a:xfrm>
          <a:prstGeom prst="rect">
            <a:avLst/>
          </a:prstGeom>
        </p:spPr>
        <p:txBody>
          <a:bodyPr anchor="t" rtlCol="false" tIns="0" lIns="0" bIns="0" rIns="0">
            <a:spAutoFit/>
          </a:bodyPr>
          <a:lstStyle/>
          <a:p>
            <a:pPr algn="just">
              <a:lnSpc>
                <a:spcPts val="3744"/>
              </a:lnSpc>
            </a:pPr>
            <a:r>
              <a:rPr lang="en-US" sz="4114" b="true">
                <a:solidFill>
                  <a:srgbClr val="023276"/>
                </a:solidFill>
                <a:latin typeface="Tahoma Bold"/>
                <a:ea typeface="Tahoma Bold"/>
                <a:cs typeface="Tahoma Bold"/>
                <a:sym typeface="Tahoma Bold"/>
              </a:rPr>
              <a:t>Step 1.</a:t>
            </a:r>
            <a:r>
              <a:rPr lang="en-US" sz="4114">
                <a:solidFill>
                  <a:srgbClr val="023276"/>
                </a:solidFill>
                <a:latin typeface="Tahoma"/>
                <a:ea typeface="Tahoma"/>
                <a:cs typeface="Tahoma"/>
                <a:sym typeface="Tahoma"/>
              </a:rPr>
              <a:t> </a:t>
            </a:r>
            <a:r>
              <a:rPr lang="en-US" sz="4114" b="true">
                <a:solidFill>
                  <a:srgbClr val="023276"/>
                </a:solidFill>
                <a:latin typeface="Tahoma Bold"/>
                <a:ea typeface="Tahoma Bold"/>
                <a:cs typeface="Tahoma Bold"/>
                <a:sym typeface="Tahoma Bold"/>
              </a:rPr>
              <a:t>Convert to Moles</a:t>
            </a:r>
          </a:p>
          <a:p>
            <a:pPr algn="just">
              <a:lnSpc>
                <a:spcPts val="3744"/>
              </a:lnSpc>
            </a:pPr>
            <a:r>
              <a:rPr lang="en-US" sz="4114">
                <a:solidFill>
                  <a:srgbClr val="023276"/>
                </a:solidFill>
                <a:latin typeface="Tahoma"/>
                <a:ea typeface="Tahoma"/>
                <a:cs typeface="Tahoma"/>
                <a:sym typeface="Tahoma"/>
              </a:rPr>
              <a:t>To identify the limiting reactant, you first need to convert the        amount of each reactant into moles. This allows you to compare them using the balanced chemical equation.</a:t>
            </a:r>
          </a:p>
          <a:p>
            <a:pPr algn="just">
              <a:lnSpc>
                <a:spcPts val="3744"/>
              </a:lnSpc>
            </a:pPr>
          </a:p>
          <a:p>
            <a:pPr algn="just">
              <a:lnSpc>
                <a:spcPts val="3744"/>
              </a:lnSpc>
            </a:pPr>
            <a:r>
              <a:rPr lang="en-US" sz="4114" b="true">
                <a:solidFill>
                  <a:srgbClr val="023276"/>
                </a:solidFill>
                <a:latin typeface="Tahoma Bold"/>
                <a:ea typeface="Tahoma Bold"/>
                <a:cs typeface="Tahoma Bold"/>
                <a:sym typeface="Tahoma Bold"/>
              </a:rPr>
              <a:t>Formula:                                   </a:t>
            </a:r>
          </a:p>
          <a:p>
            <a:pPr algn="just">
              <a:lnSpc>
                <a:spcPts val="3744"/>
              </a:lnSpc>
            </a:pPr>
          </a:p>
          <a:p>
            <a:pPr algn="just">
              <a:lnSpc>
                <a:spcPts val="2057"/>
              </a:lnSpc>
            </a:pPr>
            <a:r>
              <a:rPr lang="en-US" sz="4114" b="true">
                <a:solidFill>
                  <a:srgbClr val="023276"/>
                </a:solidFill>
                <a:latin typeface="Tahoma Bold"/>
                <a:ea typeface="Tahoma Bold"/>
                <a:cs typeface="Tahoma Bold"/>
                <a:sym typeface="Tahoma Bold"/>
              </a:rPr>
              <a:t>            </a:t>
            </a:r>
            <a:r>
              <a:rPr lang="en-US" sz="4114">
                <a:solidFill>
                  <a:srgbClr val="023276"/>
                </a:solidFill>
                <a:latin typeface="Tahoma"/>
                <a:ea typeface="Tahoma"/>
                <a:cs typeface="Tahoma"/>
                <a:sym typeface="Tahoma"/>
              </a:rPr>
              <a:t>Mass of substance (g)​</a:t>
            </a:r>
          </a:p>
          <a:p>
            <a:pPr algn="just">
              <a:lnSpc>
                <a:spcPts val="2057"/>
              </a:lnSpc>
            </a:pPr>
          </a:p>
          <a:p>
            <a:pPr algn="just">
              <a:lnSpc>
                <a:spcPts val="2057"/>
              </a:lnSpc>
            </a:pPr>
            <a:r>
              <a:rPr lang="en-US" sz="4114">
                <a:solidFill>
                  <a:srgbClr val="023276"/>
                </a:solidFill>
                <a:latin typeface="Tahoma"/>
                <a:ea typeface="Tahoma"/>
                <a:cs typeface="Tahoma"/>
                <a:sym typeface="Tahoma"/>
              </a:rPr>
              <a:t>Moles=</a:t>
            </a:r>
          </a:p>
          <a:p>
            <a:pPr algn="just">
              <a:lnSpc>
                <a:spcPts val="2057"/>
              </a:lnSpc>
            </a:pPr>
          </a:p>
          <a:p>
            <a:pPr algn="just">
              <a:lnSpc>
                <a:spcPts val="2057"/>
              </a:lnSpc>
            </a:pPr>
            <a:r>
              <a:rPr lang="en-US" sz="4114">
                <a:solidFill>
                  <a:srgbClr val="023276"/>
                </a:solidFill>
                <a:latin typeface="Tahoma"/>
                <a:ea typeface="Tahoma"/>
                <a:cs typeface="Tahoma"/>
                <a:sym typeface="Tahoma"/>
              </a:rPr>
              <a:t>           Molar mass (g/mol)</a:t>
            </a:r>
          </a:p>
          <a:p>
            <a:pPr algn="just">
              <a:lnSpc>
                <a:spcPts val="2057"/>
              </a:lnSpc>
            </a:pPr>
          </a:p>
          <a:p>
            <a:pPr algn="just">
              <a:lnSpc>
                <a:spcPts val="2057"/>
              </a:lnSpc>
            </a:pPr>
          </a:p>
          <a:p>
            <a:pPr algn="just">
              <a:lnSpc>
                <a:spcPts val="4073"/>
              </a:lnSpc>
            </a:pPr>
            <a:r>
              <a:rPr lang="en-US" sz="4114" b="true">
                <a:solidFill>
                  <a:srgbClr val="023276"/>
                </a:solidFill>
                <a:latin typeface="Tahoma Bold"/>
                <a:ea typeface="Tahoma Bold"/>
                <a:cs typeface="Tahoma Bold"/>
                <a:sym typeface="Tahoma Bold"/>
              </a:rPr>
              <a:t>Example:</a:t>
            </a:r>
            <a:r>
              <a:rPr lang="en-US" sz="4114">
                <a:solidFill>
                  <a:srgbClr val="023276"/>
                </a:solidFill>
                <a:latin typeface="Tahoma"/>
                <a:ea typeface="Tahoma"/>
                <a:cs typeface="Tahoma"/>
                <a:sym typeface="Tahoma"/>
              </a:rPr>
              <a:t> If you have 10 g of hydrogen (H₂) and its molar mass is 2 g/mol:</a:t>
            </a:r>
          </a:p>
          <a:p>
            <a:pPr algn="just">
              <a:lnSpc>
                <a:spcPts val="4073"/>
              </a:lnSpc>
            </a:pPr>
          </a:p>
          <a:p>
            <a:pPr algn="just">
              <a:lnSpc>
                <a:spcPts val="2057"/>
              </a:lnSpc>
            </a:pPr>
            <a:r>
              <a:rPr lang="en-US" sz="4114">
                <a:solidFill>
                  <a:srgbClr val="023276"/>
                </a:solidFill>
                <a:latin typeface="Tahoma"/>
                <a:ea typeface="Tahoma"/>
                <a:cs typeface="Tahoma"/>
                <a:sym typeface="Tahoma"/>
              </a:rPr>
              <a:t>                        2</a:t>
            </a:r>
          </a:p>
          <a:p>
            <a:pPr algn="just">
              <a:lnSpc>
                <a:spcPts val="2057"/>
              </a:lnSpc>
            </a:pPr>
          </a:p>
          <a:p>
            <a:pPr algn="just">
              <a:lnSpc>
                <a:spcPts val="2057"/>
              </a:lnSpc>
            </a:pPr>
            <a:r>
              <a:rPr lang="en-US" sz="4114">
                <a:solidFill>
                  <a:srgbClr val="023276"/>
                </a:solidFill>
                <a:latin typeface="Tahoma"/>
                <a:ea typeface="Tahoma"/>
                <a:cs typeface="Tahoma"/>
                <a:sym typeface="Tahoma"/>
              </a:rPr>
              <a:t>Moles of H₂=           =5 moles</a:t>
            </a:r>
          </a:p>
          <a:p>
            <a:pPr algn="just">
              <a:lnSpc>
                <a:spcPts val="2057"/>
              </a:lnSpc>
            </a:pPr>
            <a:r>
              <a:rPr lang="en-US" sz="4114">
                <a:solidFill>
                  <a:srgbClr val="023276"/>
                </a:solidFill>
                <a:latin typeface="Tahoma"/>
                <a:ea typeface="Tahoma"/>
                <a:cs typeface="Tahoma"/>
                <a:sym typeface="Tahoma"/>
              </a:rPr>
              <a:t>                       10​       </a:t>
            </a:r>
          </a:p>
          <a:p>
            <a:pPr algn="just">
              <a:lnSpc>
                <a:spcPts val="4073"/>
              </a:lnSpc>
            </a:pPr>
          </a:p>
          <a:p>
            <a:pPr algn="just">
              <a:lnSpc>
                <a:spcPts val="4073"/>
              </a:lnSpc>
            </a:pPr>
          </a:p>
        </p:txBody>
      </p:sp>
      <p:sp>
        <p:nvSpPr>
          <p:cNvPr name="Freeform 8" id="8"/>
          <p:cNvSpPr/>
          <p:nvPr/>
        </p:nvSpPr>
        <p:spPr>
          <a:xfrm flipH="false" flipV="false" rot="616735">
            <a:off x="-5442676" y="8662822"/>
            <a:ext cx="6554414" cy="5970475"/>
          </a:xfrm>
          <a:custGeom>
            <a:avLst/>
            <a:gdLst/>
            <a:ahLst/>
            <a:cxnLst/>
            <a:rect r="r" b="b" t="t" l="l"/>
            <a:pathLst>
              <a:path h="5970475" w="6554414">
                <a:moveTo>
                  <a:pt x="0" y="0"/>
                </a:moveTo>
                <a:lnTo>
                  <a:pt x="6554414" y="0"/>
                </a:lnTo>
                <a:lnTo>
                  <a:pt x="6554414" y="5970475"/>
                </a:lnTo>
                <a:lnTo>
                  <a:pt x="0" y="597047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9" id="9"/>
          <p:cNvSpPr/>
          <p:nvPr/>
        </p:nvSpPr>
        <p:spPr>
          <a:xfrm>
            <a:off x="3682202" y="5903161"/>
            <a:ext cx="5131400" cy="0"/>
          </a:xfrm>
          <a:prstGeom prst="line">
            <a:avLst/>
          </a:prstGeom>
          <a:ln cap="flat" w="38100">
            <a:solidFill>
              <a:srgbClr val="000000"/>
            </a:solidFill>
            <a:prstDash val="solid"/>
            <a:headEnd type="none" len="sm" w="sm"/>
            <a:tailEnd type="none" len="sm" w="sm"/>
          </a:ln>
        </p:spPr>
      </p:sp>
      <p:sp>
        <p:nvSpPr>
          <p:cNvPr name="AutoShape 10" id="10"/>
          <p:cNvSpPr/>
          <p:nvPr/>
        </p:nvSpPr>
        <p:spPr>
          <a:xfrm>
            <a:off x="5069051" y="9112640"/>
            <a:ext cx="1712925" cy="0"/>
          </a:xfrm>
          <a:prstGeom prst="line">
            <a:avLst/>
          </a:prstGeom>
          <a:ln cap="flat" w="38100">
            <a:solidFill>
              <a:srgbClr val="000000"/>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DAG5tAo6Vec</dc:identifier>
  <dcterms:modified xsi:type="dcterms:W3CDTF">2011-08-01T06:04:30Z</dcterms:modified>
  <cp:revision>1</cp:revision>
  <dc:title>Orange and Blue Doodle Science Project Presentation</dc:title>
</cp:coreProperties>
</file>

<file path=docProps/thumbnail.jpeg>
</file>